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66" r:id="rId6"/>
  </p:sldMasterIdLst>
  <p:notesMasterIdLst>
    <p:notesMasterId r:id="rId8"/>
  </p:notesMasterIdLst>
  <p:sldIdLst>
    <p:sldId id="260" r:id="rId7"/>
    <p:sldId id="268" r:id="rId9"/>
    <p:sldId id="271" r:id="rId10"/>
    <p:sldId id="270" r:id="rId11"/>
    <p:sldId id="276" r:id="rId12"/>
    <p:sldId id="272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89" r:id="rId29"/>
    <p:sldId id="291" r:id="rId30"/>
    <p:sldId id="293" r:id="rId31"/>
    <p:sldId id="294" r:id="rId32"/>
    <p:sldId id="295" r:id="rId33"/>
    <p:sldId id="292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6" r:id="rId43"/>
    <p:sldId id="307" r:id="rId44"/>
    <p:sldId id="304" r:id="rId45"/>
    <p:sldId id="305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34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53" r:id="rId81"/>
    <p:sldId id="343" r:id="rId82"/>
    <p:sldId id="344" r:id="rId83"/>
    <p:sldId id="345" r:id="rId84"/>
    <p:sldId id="347" r:id="rId85"/>
    <p:sldId id="351" r:id="rId86"/>
    <p:sldId id="348" r:id="rId87"/>
    <p:sldId id="349" r:id="rId88"/>
    <p:sldId id="350" r:id="rId89"/>
    <p:sldId id="352" r:id="rId90"/>
    <p:sldId id="354" r:id="rId91"/>
    <p:sldId id="264" r:id="rId92"/>
  </p:sldIdLst>
  <p:sldSz cx="12192000" cy="6858000"/>
  <p:notesSz cx="6858000" cy="9144000"/>
  <p:custDataLst>
    <p:tags r:id="rId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6679BCAB-B2F8-4F3A-9941-A2354D800C4A}">
          <p14:sldIdLst>
            <p14:sldId id="260"/>
            <p14:sldId id="268"/>
          </p14:sldIdLst>
        </p14:section>
        <p14:section name="小程序简介" id="{4C529FA0-37BA-4ECF-9402-7205AD7234C4}">
          <p14:sldIdLst>
            <p14:sldId id="271"/>
            <p14:sldId id="270"/>
          </p14:sldIdLst>
        </p14:section>
        <p14:section name="第一个小程序" id="{56C45D38-3848-4559-8DBF-808BBA00CBC1}">
          <p14:sldIdLst>
            <p14:sldId id="276"/>
            <p14:sldId id="272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1"/>
            <p14:sldId id="293"/>
            <p14:sldId id="294"/>
            <p14:sldId id="295"/>
            <p14:sldId id="292"/>
          </p14:sldIdLst>
        </p14:section>
        <p14:section name="小程序代码的构成" id="{02B7CE2B-DB84-492C-8276-51CF3824E608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6"/>
            <p14:sldId id="307"/>
            <p14:sldId id="304"/>
            <p14:sldId id="305"/>
            <p14:sldId id="308"/>
            <p14:sldId id="309"/>
            <p14:sldId id="310"/>
            <p14:sldId id="311"/>
          </p14:sldIdLst>
        </p14:section>
        <p14:section name="小程序的宿主环境" id="{FF77030A-EF08-4E9C-A182-F363E459D7C9}">
          <p14:sldIdLst>
            <p14:sldId id="312"/>
            <p14:sldId id="313"/>
            <p14:sldId id="314"/>
            <p14:sldId id="315"/>
            <p14:sldId id="33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</p14:sldIdLst>
        </p14:section>
        <p14:section name="协同工作和发布" id="{69C41ED0-874C-43EE-A0B9-E304ED6D7108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53"/>
            <p14:sldId id="343"/>
            <p14:sldId id="344"/>
            <p14:sldId id="345"/>
            <p14:sldId id="347"/>
            <p14:sldId id="351"/>
            <p14:sldId id="348"/>
            <p14:sldId id="349"/>
            <p14:sldId id="350"/>
            <p14:sldId id="352"/>
          </p14:sldIdLst>
        </p14:section>
        <p14:section name="结束" id="{FDE24B8A-BC31-49D3-85DA-175ECA3B8A95}">
          <p14:sldIdLst>
            <p14:sldId id="354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6C6C6C"/>
    <a:srgbClr val="0099FF"/>
    <a:srgbClr val="404040"/>
    <a:srgbClr val="3399FF"/>
    <a:srgbClr val="FFFFFF"/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6349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4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" Type="http://schemas.openxmlformats.org/officeDocument/2006/relationships/slide" Target="slides/slide2.xml"/><Relationship Id="rId89" Type="http://schemas.openxmlformats.org/officeDocument/2006/relationships/slide" Target="slides/slide82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80" Type="http://schemas.openxmlformats.org/officeDocument/2006/relationships/slide" Target="slides/slide73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/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40404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3" Type="http://schemas.openxmlformats.org/officeDocument/2006/relationships/theme" Target="../theme/theme4.xml"/><Relationship Id="rId12" Type="http://schemas.openxmlformats.org/officeDocument/2006/relationships/image" Target="../media/image19.png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/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/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/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/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MH_Others_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en-US" altLang="zh-CN" sz="48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MH_Others_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5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  <a:endParaRPr lang="zh-CN" altLang="en-US" sz="5400" b="1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MH_Others_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  <a:endParaRPr lang="zh-CN" altLang="en-US" sz="5400" b="1" dirty="0">
              <a:ln w="3175">
                <a:solidFill>
                  <a:srgbClr val="FFFFFF"/>
                </a:solidFill>
              </a:ln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/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5" b="1" kern="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zh-CN" sz="4265" b="1" kern="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占位符 1"/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hyperlink" Target="https://mp.weixin.qq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 </a:t>
            </a:r>
            <a:r>
              <a:rPr lang="en-US" altLang="zh-CN" dirty="0"/>
              <a:t>- </a:t>
            </a:r>
            <a:r>
              <a:rPr lang="zh-CN" altLang="en-US" dirty="0"/>
              <a:t>起步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点击链接激活账号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186" y="1844825"/>
            <a:ext cx="7320560" cy="48675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选择主体类型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666" y="1864536"/>
            <a:ext cx="7864818" cy="48469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主体信息登记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10" y="1855433"/>
            <a:ext cx="6662393" cy="4840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lang="zh-CN" altLang="en-US" dirty="0"/>
              <a:t>获取小程序的 </a:t>
            </a:r>
            <a:r>
              <a:rPr lang="en-US" altLang="zh-CN" dirty="0"/>
              <a:t>AppID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737" y="1877516"/>
            <a:ext cx="9755334" cy="4834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安装开发者工具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了解微信开发者工具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微信开发者工具</a:t>
            </a:r>
            <a:r>
              <a:rPr lang="zh-CN" altLang="en-US" dirty="0"/>
              <a:t>是官方推荐使用的小程序开发工具，它提供的主要功能如下：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快速创建小程序项目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代码的查看和编辑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对小程序功能进行调试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小程序的预览和发布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下载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96105"/>
          </a:xfrm>
        </p:spPr>
        <p:txBody>
          <a:bodyPr/>
          <a:lstStyle/>
          <a:p>
            <a:r>
              <a:rPr lang="zh-CN" altLang="en-US" dirty="0"/>
              <a:t>推荐下载和安装最新的</a:t>
            </a:r>
            <a:r>
              <a:rPr lang="zh-CN" altLang="en-US" dirty="0">
                <a:solidFill>
                  <a:srgbClr val="C00000"/>
                </a:solidFill>
              </a:rPr>
              <a:t>稳定版</a:t>
            </a:r>
            <a:r>
              <a:rPr lang="zh-CN" altLang="en-US" dirty="0"/>
              <a:t>（</a:t>
            </a:r>
            <a:r>
              <a:rPr lang="en-US" altLang="zh-CN" dirty="0"/>
              <a:t>Stable Build</a:t>
            </a:r>
            <a:r>
              <a:rPr lang="zh-CN" altLang="en-US" dirty="0"/>
              <a:t>）的微信开发者工具，下载页面的链接如下：</a:t>
            </a:r>
            <a:endParaRPr lang="en-US" altLang="zh-CN" dirty="0"/>
          </a:p>
          <a:p>
            <a:r>
              <a:rPr lang="en-US" altLang="zh-CN" dirty="0"/>
              <a:t>https://developers.weixin.qq.com/miniprogram/dev/devtools/stable.html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11" y="2885242"/>
            <a:ext cx="7757508" cy="3844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28117" y="5420085"/>
            <a:ext cx="949910" cy="29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787" y="2416406"/>
            <a:ext cx="5044877" cy="33683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36" y="2416406"/>
            <a:ext cx="5044877" cy="3368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786" y="2377044"/>
            <a:ext cx="5090601" cy="3398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15" y="2377044"/>
            <a:ext cx="5090601" cy="339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/>
              <a:t>点击“完成”按钮，完成对微信开发者工具的安装。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381" y="2652262"/>
            <a:ext cx="5090601" cy="339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扫码登录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57" y="2088333"/>
            <a:ext cx="3200677" cy="45266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46" y="2088333"/>
            <a:ext cx="3200677" cy="45266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35" y="2088332"/>
            <a:ext cx="2513136" cy="45266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小程序简介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第一个小程序</a:t>
            </a:r>
            <a:endParaRPr lang="en-US" altLang="zh-CN" dirty="0"/>
          </a:p>
          <a:p>
            <a:r>
              <a:rPr lang="zh-CN" altLang="en-US" dirty="0"/>
              <a:t>小程序代码的构成</a:t>
            </a:r>
            <a:endParaRPr lang="en-US" altLang="zh-CN" dirty="0"/>
          </a:p>
          <a:p>
            <a:r>
              <a:rPr lang="zh-CN" altLang="en-US" dirty="0"/>
              <a:t>小程序的宿主环境</a:t>
            </a:r>
            <a:endParaRPr lang="en-US" altLang="zh-CN" dirty="0"/>
          </a:p>
          <a:p>
            <a:r>
              <a:rPr lang="zh-CN" altLang="en-US" dirty="0"/>
              <a:t>协同工作和发布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扫码登录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589" y="1794171"/>
            <a:ext cx="7271888" cy="4919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安装开发者工具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设置外观和代理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526" y="2241597"/>
            <a:ext cx="5833016" cy="39573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08" y="2241597"/>
            <a:ext cx="4346919" cy="39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创建小程序项目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点击“加号”按钮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388" y="1993502"/>
            <a:ext cx="6943928" cy="47177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创建小程序项目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填写项目信息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600" y="1994400"/>
            <a:ext cx="6946597" cy="4719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创建小程序项目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项目创建完成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666" y="1820204"/>
            <a:ext cx="7288567" cy="48824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创建小程序项目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在模拟器上查看项目效果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12" y="1803336"/>
            <a:ext cx="7340250" cy="4917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创建小程序项目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在真机上预览项目效果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793" y="2017055"/>
            <a:ext cx="6648553" cy="4516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169" y="2017055"/>
            <a:ext cx="2540762" cy="45169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创建小程序项目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主界面的 </a:t>
            </a:r>
            <a:r>
              <a:rPr lang="en-US" altLang="zh-CN" dirty="0"/>
              <a:t>5 </a:t>
            </a:r>
            <a:r>
              <a:rPr lang="zh-CN" altLang="en-US" dirty="0"/>
              <a:t>个组成部分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785" y="1692138"/>
            <a:ext cx="7512868" cy="5032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en-US" altLang="zh-CN" dirty="0"/>
          </a:p>
          <a:p>
            <a:r>
              <a:rPr lang="zh-CN" altLang="en-US" dirty="0"/>
              <a:t>第一个小程序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小程序代码的构成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小程序的宿主环境</a:t>
            </a:r>
            <a:endParaRPr lang="en-US" altLang="zh-CN" dirty="0"/>
          </a:p>
          <a:p>
            <a:r>
              <a:rPr lang="zh-CN" altLang="en-US" dirty="0"/>
              <a:t>协同工作和发布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项目结构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了解项目的基本组成结构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030462" y="1989138"/>
            <a:ext cx="6653413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zh-CN" altLang="en-US" dirty="0">
                <a:solidFill>
                  <a:srgbClr val="C00000"/>
                </a:solidFill>
              </a:rPr>
              <a:t> 用来存放所有小程序的页面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utils </a:t>
            </a:r>
            <a:r>
              <a:rPr lang="zh-CN" altLang="en-US" dirty="0"/>
              <a:t>用来存放工具性质的模块（例如：格式化时间的自定义模块）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app.js </a:t>
            </a:r>
            <a:r>
              <a:rPr lang="zh-CN" altLang="en-US" dirty="0">
                <a:solidFill>
                  <a:srgbClr val="C00000"/>
                </a:solidFill>
              </a:rPr>
              <a:t>小程序项目的入口文件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zh-CN" altLang="en-US" dirty="0">
                <a:solidFill>
                  <a:srgbClr val="C00000"/>
                </a:solidFill>
              </a:rPr>
              <a:t>小程序项目的全局配置文件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app.wxss </a:t>
            </a:r>
            <a:r>
              <a:rPr lang="zh-CN" altLang="en-US" dirty="0"/>
              <a:t>小程序项目的全局样式文件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project.config.json </a:t>
            </a:r>
            <a:r>
              <a:rPr lang="zh-CN" altLang="en-US" dirty="0"/>
              <a:t>项目的配置文件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用来配置小程序及其页面是否允许被微信索引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101" y="1850266"/>
            <a:ext cx="2865368" cy="4861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小程序与普通网页开发的区别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29890" y="2413016"/>
            <a:ext cx="34289" cy="2997333"/>
          </a:xfrm>
          <a:prstGeom prst="rect">
            <a:avLst/>
          </a:prstGeom>
          <a:solidFill>
            <a:schemeClr val="bg2">
              <a:lumMod val="10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94958" y="2487658"/>
            <a:ext cx="909546" cy="925862"/>
            <a:chOff x="4816253" y="1456171"/>
            <a:chExt cx="1212728" cy="1234483"/>
          </a:xfrm>
        </p:grpSpPr>
        <p:sp>
          <p:nvSpPr>
            <p:cNvPr id="21" name="对角圆角矩形 26"/>
            <p:cNvSpPr/>
            <p:nvPr/>
          </p:nvSpPr>
          <p:spPr>
            <a:xfrm rot="16200000">
              <a:off x="4805375" y="1467049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对角圆角矩形 27"/>
            <p:cNvSpPr/>
            <p:nvPr/>
          </p:nvSpPr>
          <p:spPr>
            <a:xfrm rot="16200000">
              <a:off x="4916607" y="1564059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任意多边形 28"/>
            <p:cNvSpPr/>
            <p:nvPr/>
          </p:nvSpPr>
          <p:spPr bwMode="auto">
            <a:xfrm>
              <a:off x="5250981" y="1792284"/>
              <a:ext cx="393853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00994" y="3477855"/>
            <a:ext cx="909546" cy="925862"/>
            <a:chOff x="6129344" y="2728516"/>
            <a:chExt cx="1212728" cy="1234483"/>
          </a:xfrm>
        </p:grpSpPr>
        <p:sp>
          <p:nvSpPr>
            <p:cNvPr id="25" name="对角圆角矩形 23"/>
            <p:cNvSpPr/>
            <p:nvPr/>
          </p:nvSpPr>
          <p:spPr>
            <a:xfrm rot="16200000">
              <a:off x="6118466" y="2739394"/>
              <a:ext cx="1234483" cy="1212728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对角圆角矩形 24"/>
            <p:cNvSpPr/>
            <p:nvPr/>
          </p:nvSpPr>
          <p:spPr>
            <a:xfrm rot="16200000">
              <a:off x="6229698" y="2836404"/>
              <a:ext cx="1034918" cy="101667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0404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任意多边形 25"/>
            <p:cNvSpPr/>
            <p:nvPr/>
          </p:nvSpPr>
          <p:spPr bwMode="auto">
            <a:xfrm flipH="1">
              <a:off x="6553991" y="3036256"/>
              <a:ext cx="353336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27965" y="4411238"/>
            <a:ext cx="876538" cy="892262"/>
            <a:chOff x="4852515" y="3535572"/>
            <a:chExt cx="1168717" cy="1189683"/>
          </a:xfrm>
        </p:grpSpPr>
        <p:sp>
          <p:nvSpPr>
            <p:cNvPr id="29" name="对角圆角矩形 29"/>
            <p:cNvSpPr/>
            <p:nvPr/>
          </p:nvSpPr>
          <p:spPr>
            <a:xfrm rot="16200000">
              <a:off x="4842032" y="3546055"/>
              <a:ext cx="1189683" cy="1168717"/>
            </a:xfrm>
            <a:prstGeom prst="round2Diag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对角圆角矩形 30"/>
            <p:cNvSpPr/>
            <p:nvPr/>
          </p:nvSpPr>
          <p:spPr>
            <a:xfrm rot="16200000">
              <a:off x="4949228" y="3639545"/>
              <a:ext cx="997360" cy="97978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任意多边形 31"/>
            <p:cNvSpPr/>
            <p:nvPr/>
          </p:nvSpPr>
          <p:spPr bwMode="auto">
            <a:xfrm rot="10800000" flipV="1">
              <a:off x="5200395" y="3857401"/>
              <a:ext cx="444440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占位符 9"/>
          <p:cNvSpPr txBox="1"/>
          <p:nvPr/>
        </p:nvSpPr>
        <p:spPr>
          <a:xfrm>
            <a:off x="2502283" y="2443689"/>
            <a:ext cx="1848280" cy="276070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1. </a:t>
            </a:r>
            <a:r>
              <a:rPr lang="zh-CN" altLang="en-US" sz="1800" dirty="0"/>
              <a:t>运行环境不同</a:t>
            </a:r>
            <a:endParaRPr lang="zh-CN" altLang="en-US" sz="1800" dirty="0"/>
          </a:p>
        </p:txBody>
      </p:sp>
      <p:sp>
        <p:nvSpPr>
          <p:cNvPr id="33" name="文本占位符 9"/>
          <p:cNvSpPr txBox="1"/>
          <p:nvPr/>
        </p:nvSpPr>
        <p:spPr>
          <a:xfrm>
            <a:off x="1991697" y="2795947"/>
            <a:ext cx="2358865" cy="755984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</a:rPr>
              <a:t>网页</a:t>
            </a:r>
            <a:r>
              <a:rPr lang="zh-CN" altLang="en-US" sz="1400" dirty="0"/>
              <a:t>运行在</a:t>
            </a:r>
            <a:r>
              <a:rPr lang="zh-CN" altLang="en-US" sz="1400" dirty="0">
                <a:solidFill>
                  <a:srgbClr val="C00000"/>
                </a:solidFill>
              </a:rPr>
              <a:t>浏览器环境</a:t>
            </a:r>
            <a:r>
              <a:rPr lang="zh-CN" altLang="en-US" sz="1400" dirty="0"/>
              <a:t>中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</a:rPr>
              <a:t>小程序</a:t>
            </a:r>
            <a:r>
              <a:rPr lang="zh-CN" altLang="en-US" sz="1400" dirty="0"/>
              <a:t>运行在</a:t>
            </a:r>
            <a:r>
              <a:rPr lang="zh-CN" altLang="en-US" sz="1400" dirty="0">
                <a:solidFill>
                  <a:srgbClr val="C00000"/>
                </a:solidFill>
              </a:rPr>
              <a:t>微信环境</a:t>
            </a:r>
            <a:r>
              <a:rPr lang="zh-CN" altLang="en-US" sz="1400" dirty="0"/>
              <a:t>中</a:t>
            </a:r>
            <a:endParaRPr lang="zh-CN" altLang="en-US" sz="1400" dirty="0"/>
          </a:p>
        </p:txBody>
      </p:sp>
      <p:sp>
        <p:nvSpPr>
          <p:cNvPr id="34" name="文本占位符 9"/>
          <p:cNvSpPr txBox="1"/>
          <p:nvPr/>
        </p:nvSpPr>
        <p:spPr>
          <a:xfrm>
            <a:off x="2502283" y="4400821"/>
            <a:ext cx="1848279" cy="251790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3. </a:t>
            </a:r>
            <a:r>
              <a:rPr lang="zh-CN" altLang="en-US" sz="1800" dirty="0"/>
              <a:t>开发模式不同</a:t>
            </a:r>
            <a:endParaRPr lang="zh-CN" altLang="en-US" sz="1800" dirty="0"/>
          </a:p>
        </p:txBody>
      </p:sp>
      <p:sp>
        <p:nvSpPr>
          <p:cNvPr id="35" name="文本占位符 9"/>
          <p:cNvSpPr txBox="1"/>
          <p:nvPr/>
        </p:nvSpPr>
        <p:spPr>
          <a:xfrm>
            <a:off x="1118586" y="4755993"/>
            <a:ext cx="3240149" cy="1865217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400" dirty="0"/>
              <a:t>网页的开发模式：</a:t>
            </a:r>
            <a:r>
              <a:rPr lang="zh-CN" altLang="en-US" sz="1400" dirty="0">
                <a:solidFill>
                  <a:srgbClr val="C00000"/>
                </a:solidFill>
              </a:rPr>
              <a:t>浏览器 </a:t>
            </a:r>
            <a:r>
              <a:rPr lang="en-US" altLang="zh-CN" sz="1400" dirty="0">
                <a:solidFill>
                  <a:srgbClr val="C00000"/>
                </a:solidFill>
              </a:rPr>
              <a:t>+ </a:t>
            </a:r>
            <a:r>
              <a:rPr lang="zh-CN" altLang="en-US" sz="1400" dirty="0">
                <a:solidFill>
                  <a:srgbClr val="C00000"/>
                </a:solidFill>
              </a:rPr>
              <a:t>代码编辑器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小程序有自己的一套标准开发模式：</a:t>
            </a:r>
            <a:endParaRPr lang="en-US" altLang="zh-CN" sz="14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</a:rPr>
              <a:t>申请小程序开发账号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</a:rPr>
              <a:t>安装小程序开发者工具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</a:rPr>
              <a:t>创建和配置小程序项目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36" name="文本占位符 9"/>
          <p:cNvSpPr txBox="1"/>
          <p:nvPr/>
        </p:nvSpPr>
        <p:spPr>
          <a:xfrm>
            <a:off x="8007414" y="3491822"/>
            <a:ext cx="1744543" cy="27898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2. API </a:t>
            </a:r>
            <a:r>
              <a:rPr lang="zh-CN" altLang="en-US" sz="1800" dirty="0"/>
              <a:t>不同</a:t>
            </a:r>
            <a:endParaRPr lang="zh-CN" altLang="en-US" sz="1800" dirty="0"/>
          </a:p>
        </p:txBody>
      </p:sp>
      <p:sp>
        <p:nvSpPr>
          <p:cNvPr id="37" name="文本占位符 9"/>
          <p:cNvSpPr txBox="1"/>
          <p:nvPr/>
        </p:nvSpPr>
        <p:spPr>
          <a:xfrm>
            <a:off x="8007414" y="3859466"/>
            <a:ext cx="3188549" cy="257684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由于运行环境的不同，所以小程序中，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</a:rPr>
              <a:t>无法调用 </a:t>
            </a:r>
            <a:r>
              <a:rPr lang="en-US" altLang="zh-CN" sz="1400" dirty="0">
                <a:solidFill>
                  <a:srgbClr val="C00000"/>
                </a:solidFill>
              </a:rPr>
              <a:t>DOM </a:t>
            </a:r>
            <a:r>
              <a:rPr lang="zh-CN" altLang="en-US" sz="1400" dirty="0">
                <a:solidFill>
                  <a:srgbClr val="C00000"/>
                </a:solidFill>
              </a:rPr>
              <a:t>和 </a:t>
            </a:r>
            <a:r>
              <a:rPr lang="en-US" altLang="zh-CN" sz="1400" dirty="0">
                <a:solidFill>
                  <a:srgbClr val="C00000"/>
                </a:solidFill>
              </a:rPr>
              <a:t>BOM </a:t>
            </a:r>
            <a:r>
              <a:rPr lang="zh-CN" altLang="en-US" sz="1400" dirty="0">
                <a:solidFill>
                  <a:srgbClr val="C00000"/>
                </a:solidFill>
              </a:rPr>
              <a:t>的 </a:t>
            </a:r>
            <a:r>
              <a:rPr lang="en-US" altLang="zh-CN" sz="1400" dirty="0">
                <a:solidFill>
                  <a:srgbClr val="C00000"/>
                </a:solidFill>
              </a:rPr>
              <a:t>API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但是，小程序中可以调用微信环境提供的各种 </a:t>
            </a:r>
            <a:r>
              <a:rPr lang="en-US" altLang="zh-CN" sz="1400" dirty="0"/>
              <a:t>API</a:t>
            </a:r>
            <a:r>
              <a:rPr lang="zh-CN" altLang="en-US" sz="1400" dirty="0"/>
              <a:t>，例如：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地理定位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扫码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/>
              <a:t>支付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zh-CN" altLang="en-US" dirty="0"/>
              <a:t>项目结构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小程序页面的组成部分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小程序官方建议把所有小程序的页面，都存放在 </a:t>
            </a:r>
            <a:r>
              <a:rPr lang="en-US" altLang="zh-CN" dirty="0">
                <a:solidFill>
                  <a:srgbClr val="C00000"/>
                </a:solidFill>
              </a:rPr>
              <a:t>pages </a:t>
            </a:r>
            <a:r>
              <a:rPr lang="zh-CN" altLang="en-US" dirty="0">
                <a:solidFill>
                  <a:srgbClr val="C00000"/>
                </a:solidFill>
              </a:rPr>
              <a:t>目录</a:t>
            </a:r>
            <a:r>
              <a:rPr lang="zh-CN" altLang="en-US" dirty="0"/>
              <a:t>中，以</a:t>
            </a:r>
            <a:r>
              <a:rPr lang="zh-CN" altLang="en-US" dirty="0">
                <a:solidFill>
                  <a:srgbClr val="C00000"/>
                </a:solidFill>
              </a:rPr>
              <a:t>单独的文件夹</a:t>
            </a:r>
            <a:r>
              <a:rPr lang="zh-CN" altLang="en-US" dirty="0"/>
              <a:t>存在，如图所示：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449" y="2506329"/>
            <a:ext cx="2865368" cy="42218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32066" y="3535536"/>
            <a:ext cx="6969713" cy="210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其中，每个页面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个基本文件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组成，它们分别是：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文件（页面的脚本文件，存放页面的数据、事件处理函数等）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.json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文件（当前页面的配置文件，配置窗口的外观、表现等）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.wxml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文件（页面的模板结构文件）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.wxss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文件（当前页面的样式表文件）</a:t>
            </a:r>
            <a:endParaRPr lang="zh-CN" altLang="en-US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JSON 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JSON </a:t>
            </a:r>
            <a:r>
              <a:rPr lang="zh-CN" altLang="en-US" dirty="0"/>
              <a:t>配置文件的作用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100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JSON </a:t>
            </a:r>
            <a:r>
              <a:rPr lang="zh-CN" altLang="en-US" dirty="0">
                <a:solidFill>
                  <a:srgbClr val="C00000"/>
                </a:solidFill>
              </a:rPr>
              <a:t>是一种数据格式</a:t>
            </a:r>
            <a:r>
              <a:rPr lang="zh-CN" altLang="en-US" dirty="0"/>
              <a:t>，在实际开发中，</a:t>
            </a:r>
            <a:r>
              <a:rPr lang="en-US" altLang="zh-CN" dirty="0"/>
              <a:t>JSON </a:t>
            </a:r>
            <a:r>
              <a:rPr lang="zh-CN" altLang="en-US" dirty="0"/>
              <a:t>总是以</a:t>
            </a:r>
            <a:r>
              <a:rPr lang="zh-CN" altLang="en-US" b="1" dirty="0">
                <a:solidFill>
                  <a:srgbClr val="C00000"/>
                </a:solidFill>
              </a:rPr>
              <a:t>配置文件</a:t>
            </a:r>
            <a:r>
              <a:rPr lang="zh-CN" altLang="en-US" dirty="0"/>
              <a:t>的形式出现。小程序项目中也不例外：通过不同的 </a:t>
            </a:r>
            <a:r>
              <a:rPr lang="en-US" altLang="zh-CN" dirty="0"/>
              <a:t>.json </a:t>
            </a:r>
            <a:r>
              <a:rPr lang="zh-CN" altLang="en-US" dirty="0"/>
              <a:t>配置文件，可以对小程序项目进行不同级别的配置。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小程序项目中有 </a:t>
            </a:r>
            <a:r>
              <a:rPr lang="en-US" altLang="zh-CN" dirty="0"/>
              <a:t>4 </a:t>
            </a:r>
            <a:r>
              <a:rPr lang="zh-CN" altLang="en-US" dirty="0"/>
              <a:t>种 </a:t>
            </a:r>
            <a:r>
              <a:rPr lang="en-US" altLang="zh-CN" dirty="0"/>
              <a:t>json </a:t>
            </a:r>
            <a:r>
              <a:rPr lang="zh-CN" altLang="en-US" dirty="0"/>
              <a:t>配置文件，分别是：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>
                <a:solidFill>
                  <a:srgbClr val="C00000"/>
                </a:solidFill>
              </a:rPr>
              <a:t>project.config.json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项目根目录中的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每个页面文件夹中的 </a:t>
            </a:r>
            <a:r>
              <a:rPr lang="en-US" altLang="zh-CN" dirty="0">
                <a:solidFill>
                  <a:srgbClr val="C00000"/>
                </a:solidFill>
              </a:rPr>
              <a:t>.json 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app.json 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7834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app.json </a:t>
            </a:r>
            <a:r>
              <a:rPr lang="zh-CN" altLang="en-US" dirty="0"/>
              <a:t>是当前小程序的</a:t>
            </a:r>
            <a:r>
              <a:rPr lang="zh-CN" altLang="en-US" b="1" dirty="0">
                <a:solidFill>
                  <a:srgbClr val="C00000"/>
                </a:solidFill>
              </a:rPr>
              <a:t>全局配置</a:t>
            </a:r>
            <a:r>
              <a:rPr lang="zh-CN" altLang="en-US" dirty="0"/>
              <a:t>，包括了小程序的</a:t>
            </a:r>
            <a:r>
              <a:rPr lang="zh-CN" altLang="en-US" dirty="0">
                <a:solidFill>
                  <a:srgbClr val="C00000"/>
                </a:solidFill>
              </a:rPr>
              <a:t>所有页面路径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窗口外观、界面表现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底部 </a:t>
            </a:r>
            <a:r>
              <a:rPr lang="en-US" altLang="zh-CN" dirty="0">
                <a:solidFill>
                  <a:srgbClr val="C00000"/>
                </a:solidFill>
              </a:rPr>
              <a:t>tab </a:t>
            </a:r>
            <a:r>
              <a:rPr lang="zh-CN" altLang="en-US" dirty="0"/>
              <a:t>等。</a:t>
            </a:r>
            <a:r>
              <a:rPr lang="en-US" altLang="zh-CN" dirty="0"/>
              <a:t>Demo </a:t>
            </a:r>
            <a:r>
              <a:rPr lang="zh-CN" altLang="en-US" dirty="0"/>
              <a:t>项目里边的 </a:t>
            </a:r>
            <a:r>
              <a:rPr lang="en-US" altLang="zh-CN" dirty="0"/>
              <a:t>app.json </a:t>
            </a:r>
            <a:r>
              <a:rPr lang="zh-CN" altLang="en-US" dirty="0"/>
              <a:t>配置内容如下：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474" y="2906456"/>
            <a:ext cx="4331373" cy="38087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5442012" y="3597682"/>
            <a:ext cx="5859261" cy="210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简单了解下这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个配置项的作用：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pages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：用来记录当前小程序所有页面的路径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：全局定义小程序所有页面的背景色、文字颜色等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：全局定义小程序组件所使用的样式版本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ea"/>
              <a:buAutoNum type="circleNumDbPlain"/>
            </a:pPr>
            <a:r>
              <a:rPr lang="en-US" altLang="zh-CN" sz="160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sitemapLocation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：用来指明 </a:t>
            </a:r>
            <a:r>
              <a:rPr lang="en-US" altLang="zh-CN" sz="160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sitemap.json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的位置</a:t>
            </a:r>
            <a:endParaRPr lang="zh-CN" altLang="en-US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project.config.json 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31421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project.config.json </a:t>
            </a:r>
            <a:r>
              <a:rPr lang="zh-CN" altLang="en-US" dirty="0"/>
              <a:t>是项目配置文件，用来记录我们</a:t>
            </a:r>
            <a:r>
              <a:rPr lang="zh-CN" altLang="en-US" dirty="0">
                <a:solidFill>
                  <a:srgbClr val="C00000"/>
                </a:solidFill>
              </a:rPr>
              <a:t>对小程序开发工具所做的个性化配置</a:t>
            </a:r>
            <a:r>
              <a:rPr lang="zh-CN" altLang="en-US" dirty="0"/>
              <a:t>，例如：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setting</a:t>
            </a:r>
            <a:r>
              <a:rPr lang="en-US" altLang="zh-CN" dirty="0"/>
              <a:t> </a:t>
            </a:r>
            <a:r>
              <a:rPr lang="zh-CN" altLang="en-US" dirty="0"/>
              <a:t>中保存了</a:t>
            </a:r>
            <a:r>
              <a:rPr lang="zh-CN" altLang="en-US" dirty="0">
                <a:solidFill>
                  <a:srgbClr val="C00000"/>
                </a:solidFill>
              </a:rPr>
              <a:t>编译相关的配置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projectname</a:t>
            </a:r>
            <a:r>
              <a:rPr lang="en-US" altLang="zh-CN" dirty="0"/>
              <a:t> </a:t>
            </a:r>
            <a:r>
              <a:rPr lang="zh-CN" altLang="en-US" dirty="0"/>
              <a:t>中保存的是</a:t>
            </a:r>
            <a:r>
              <a:rPr lang="zh-CN" altLang="en-US" dirty="0">
                <a:solidFill>
                  <a:srgbClr val="C00000"/>
                </a:solidFill>
              </a:rPr>
              <a:t>项目名称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appid</a:t>
            </a:r>
            <a:r>
              <a:rPr lang="en-US" altLang="zh-CN" dirty="0"/>
              <a:t> </a:t>
            </a:r>
            <a:r>
              <a:rPr lang="zh-CN" altLang="en-US" dirty="0"/>
              <a:t>中保存的是</a:t>
            </a:r>
            <a:r>
              <a:rPr lang="zh-CN" altLang="en-US" dirty="0">
                <a:solidFill>
                  <a:srgbClr val="C00000"/>
                </a:solidFill>
              </a:rPr>
              <a:t>小程序的账号 </a:t>
            </a:r>
            <a:r>
              <a:rPr lang="en-US" altLang="zh-CN" dirty="0">
                <a:solidFill>
                  <a:srgbClr val="C00000"/>
                </a:solidFill>
              </a:rPr>
              <a:t>ID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68621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微信现已开放</a:t>
            </a:r>
            <a:r>
              <a:rPr lang="zh-CN" altLang="en-US" dirty="0">
                <a:solidFill>
                  <a:srgbClr val="C00000"/>
                </a:solidFill>
              </a:rPr>
              <a:t>小程序内搜索</a:t>
            </a:r>
            <a:r>
              <a:rPr lang="zh-CN" altLang="en-US" dirty="0"/>
              <a:t>，效果类似于 </a:t>
            </a:r>
            <a:r>
              <a:rPr lang="en-US" altLang="zh-CN" dirty="0"/>
              <a:t>PC </a:t>
            </a:r>
            <a:r>
              <a:rPr lang="zh-CN" altLang="en-US" dirty="0"/>
              <a:t>网页的 </a:t>
            </a:r>
            <a:r>
              <a:rPr lang="en-US" altLang="zh-CN" dirty="0"/>
              <a:t>SEO</a:t>
            </a:r>
            <a:r>
              <a:rPr lang="zh-CN" altLang="en-US" dirty="0"/>
              <a:t>。</a:t>
            </a:r>
            <a:r>
              <a:rPr lang="en-US" altLang="zh-CN" dirty="0" err="1"/>
              <a:t>sitemap.json</a:t>
            </a:r>
            <a:r>
              <a:rPr lang="en-US" altLang="zh-CN" dirty="0"/>
              <a:t> </a:t>
            </a:r>
            <a:r>
              <a:rPr lang="zh-CN" altLang="en-US" dirty="0"/>
              <a:t>文件用来</a:t>
            </a:r>
            <a:r>
              <a:rPr lang="zh-CN" altLang="en-US" dirty="0">
                <a:solidFill>
                  <a:srgbClr val="C00000"/>
                </a:solidFill>
              </a:rPr>
              <a:t>配置小程序页面是否允许微信索引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zh-CN" altLang="en-US" dirty="0"/>
              <a:t>不想索引时将</a:t>
            </a:r>
            <a:r>
              <a:rPr lang="en-US" altLang="zh-CN" dirty="0"/>
              <a:t>action</a:t>
            </a:r>
            <a:r>
              <a:rPr lang="zh-CN" altLang="en-US" dirty="0"/>
              <a:t>改为</a:t>
            </a:r>
            <a:r>
              <a:rPr lang="en-US" altLang="zh-CN" dirty="0"/>
              <a:t> disalllow </a:t>
            </a:r>
            <a:r>
              <a:rPr lang="zh-CN" altLang="en-US" dirty="0"/>
              <a:t>即可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当开发者允许微信索引时，微信会通过爬虫的形式，为小程序的页面内容建立索引。当用户的搜索关键字和页面的索引匹配成功的时候，小程序的页面将可能展示在搜索结果中。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146" y="3731483"/>
            <a:ext cx="9592772" cy="19472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5956" y="5788235"/>
            <a:ext cx="9592772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的索引提示是默认开启的，如需要关闭 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sitemap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的索引提示，可在小程序项目配置文件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project.config.json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setting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中配置字段 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checkSiteMap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页面的 </a:t>
            </a:r>
            <a:r>
              <a:rPr lang="en-US" altLang="zh-CN" dirty="0"/>
              <a:t>.json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961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小程序中的每一个页面，可以使用 </a:t>
            </a:r>
            <a:r>
              <a:rPr lang="en-US" altLang="zh-CN" dirty="0"/>
              <a:t>.json </a:t>
            </a:r>
            <a:r>
              <a:rPr lang="zh-CN" altLang="en-US" dirty="0"/>
              <a:t>文件来</a:t>
            </a:r>
            <a:r>
              <a:rPr lang="zh-CN" altLang="en-US" dirty="0">
                <a:solidFill>
                  <a:srgbClr val="C00000"/>
                </a:solidFill>
              </a:rPr>
              <a:t>对本页面的窗口外观进行配置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页面中的配置项会覆盖 </a:t>
            </a:r>
            <a:r>
              <a:rPr lang="en-US" altLang="zh-CN" b="1" dirty="0">
                <a:solidFill>
                  <a:srgbClr val="C00000"/>
                </a:solidFill>
              </a:rPr>
              <a:t>app.json </a:t>
            </a:r>
            <a:r>
              <a:rPr lang="zh-CN" altLang="en-US" b="1" dirty="0">
                <a:solidFill>
                  <a:srgbClr val="C00000"/>
                </a:solidFill>
              </a:rPr>
              <a:t>的 </a:t>
            </a:r>
            <a:r>
              <a:rPr lang="en-US" altLang="zh-CN" b="1" dirty="0">
                <a:solidFill>
                  <a:srgbClr val="C00000"/>
                </a:solidFill>
              </a:rPr>
              <a:t>window </a:t>
            </a:r>
            <a:r>
              <a:rPr lang="zh-CN" altLang="en-US" b="1" dirty="0">
                <a:solidFill>
                  <a:srgbClr val="C00000"/>
                </a:solidFill>
              </a:rPr>
              <a:t>中相同的配置项</a:t>
            </a:r>
            <a:r>
              <a:rPr lang="zh-CN" altLang="en-US" dirty="0"/>
              <a:t>。例如：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788" y="2885243"/>
            <a:ext cx="7007915" cy="3835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新建小程序页面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10099089" cy="9671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只需要在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en-US" altLang="zh-CN" dirty="0"/>
              <a:t> </a:t>
            </a:r>
            <a:r>
              <a:rPr lang="zh-CN" altLang="en-US" dirty="0"/>
              <a:t>中新增页面的存放路径，小程序开发者工具即可帮我们自动创建对应的页面文件，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如图所示：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600" y="2956265"/>
            <a:ext cx="5765041" cy="37519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JSON </a:t>
            </a:r>
            <a:r>
              <a:rPr lang="zh-CN" altLang="en-US" dirty="0"/>
              <a:t>配置文件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修改项目首页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10099089" cy="9671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只需要调整 </a:t>
            </a:r>
            <a:r>
              <a:rPr lang="en-US" altLang="zh-CN" dirty="0">
                <a:solidFill>
                  <a:srgbClr val="C00000"/>
                </a:solidFill>
              </a:rPr>
              <a:t>app.json </a:t>
            </a:r>
            <a:r>
              <a:rPr lang="en-US" altLang="zh-CN" dirty="0"/>
              <a:t>-&gt; </a:t>
            </a:r>
            <a:r>
              <a:rPr lang="en-US" altLang="zh-CN" dirty="0">
                <a:solidFill>
                  <a:srgbClr val="C00000"/>
                </a:solidFill>
              </a:rPr>
              <a:t>pages</a:t>
            </a:r>
            <a:r>
              <a:rPr lang="en-US" altLang="zh-CN" dirty="0"/>
              <a:t> </a:t>
            </a:r>
            <a:r>
              <a:rPr lang="zh-CN" altLang="en-US" dirty="0"/>
              <a:t>数组中页面路径的前后顺序，即可修改项目的首页。小程序会把排在第一位的页面，当作项目首页进行渲染，如图所示：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545" y="2892376"/>
            <a:ext cx="6968970" cy="3828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WXML </a:t>
            </a:r>
            <a:r>
              <a:rPr lang="zh-CN" altLang="en-US" dirty="0">
                <a:solidFill>
                  <a:srgbClr val="C00000"/>
                </a:solidFill>
              </a:rPr>
              <a:t>模板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 </a:t>
            </a:r>
            <a:r>
              <a:rPr lang="en-US" altLang="zh-CN" dirty="0"/>
              <a:t>WXML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8961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WXML</a:t>
            </a:r>
            <a:r>
              <a:rPr lang="zh-CN" altLang="en-US" dirty="0"/>
              <a:t>（</a:t>
            </a:r>
            <a:r>
              <a:rPr lang="en-US" altLang="zh-CN" dirty="0"/>
              <a:t>WeiXin Markup Language</a:t>
            </a:r>
            <a:r>
              <a:rPr lang="zh-CN" altLang="en-US" dirty="0"/>
              <a:t>）是小程序框架设计的一套</a:t>
            </a:r>
            <a:r>
              <a:rPr lang="zh-CN" altLang="en-US" dirty="0">
                <a:solidFill>
                  <a:srgbClr val="C00000"/>
                </a:solidFill>
              </a:rPr>
              <a:t>标签语言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用来构建小程序页面的结构</a:t>
            </a:r>
            <a:r>
              <a:rPr lang="zh-CN" altLang="en-US" dirty="0"/>
              <a:t>，其作用类似于网页开发中的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WXML 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WXML </a:t>
            </a:r>
            <a:r>
              <a:rPr lang="zh-CN" altLang="en-US" dirty="0"/>
              <a:t>和 </a:t>
            </a:r>
            <a:r>
              <a:rPr lang="en-US" altLang="zh-CN" dirty="0"/>
              <a:t>HTML </a:t>
            </a:r>
            <a:r>
              <a:rPr lang="zh-CN" altLang="en-US" dirty="0"/>
              <a:t>的区别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7"/>
            <a:ext cx="9845675" cy="42873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标签名称不同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div, span, </a:t>
            </a:r>
            <a:r>
              <a:rPr lang="en-US" altLang="zh-CN" sz="1600" b="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img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a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WXML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view, text, image, navigator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属性节点不同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 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href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="#"&gt;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超链接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&lt;/a&gt;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&lt;navigator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="/pages/home/home"&gt;&lt;/navigator&gt;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提供了类似于 </a:t>
            </a:r>
            <a:r>
              <a:rPr lang="en-US" altLang="zh-CN" dirty="0">
                <a:solidFill>
                  <a:srgbClr val="C00000"/>
                </a:solidFill>
              </a:rPr>
              <a:t>Vue </a:t>
            </a:r>
            <a:r>
              <a:rPr lang="zh-CN" altLang="en-US" dirty="0">
                <a:solidFill>
                  <a:srgbClr val="C00000"/>
                </a:solidFill>
              </a:rPr>
              <a:t>中的模板语法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数据绑定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列表渲染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条件渲染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体验小程序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517191"/>
          </a:xfrm>
        </p:spPr>
        <p:txBody>
          <a:bodyPr/>
          <a:lstStyle/>
          <a:p>
            <a:r>
              <a:rPr lang="zh-CN" altLang="en-US" dirty="0"/>
              <a:t>可使用手机微信</a:t>
            </a:r>
            <a:r>
              <a:rPr lang="en-US" altLang="zh-CN" dirty="0"/>
              <a:t>(6.7.2 </a:t>
            </a:r>
            <a:r>
              <a:rPr lang="zh-CN" altLang="en-US" dirty="0"/>
              <a:t>及以上版本</a:t>
            </a:r>
            <a:r>
              <a:rPr lang="en-US" altLang="zh-CN" dirty="0"/>
              <a:t>)</a:t>
            </a:r>
            <a:r>
              <a:rPr lang="zh-CN" altLang="en-US" dirty="0"/>
              <a:t>扫码下方小程序码，体验小程序：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7" y="2506329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WXSS </a:t>
            </a:r>
            <a:r>
              <a:rPr lang="zh-CN" altLang="en-US" dirty="0">
                <a:solidFill>
                  <a:srgbClr val="C00000"/>
                </a:solidFill>
              </a:rPr>
              <a:t>样式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 </a:t>
            </a:r>
            <a:r>
              <a:rPr lang="en-US" altLang="zh-CN" dirty="0"/>
              <a:t>WXSS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7"/>
            <a:ext cx="9845675" cy="51719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WXSS (WeiXin Style Sheets)</a:t>
            </a:r>
            <a:r>
              <a:rPr lang="zh-CN" altLang="en-US" dirty="0"/>
              <a:t>是一套</a:t>
            </a:r>
            <a:r>
              <a:rPr lang="zh-CN" altLang="en-US" dirty="0">
                <a:solidFill>
                  <a:srgbClr val="C00000"/>
                </a:solidFill>
              </a:rPr>
              <a:t>样式语言</a:t>
            </a:r>
            <a:r>
              <a:rPr lang="zh-CN" altLang="en-US" dirty="0"/>
              <a:t>，用于描述 </a:t>
            </a:r>
            <a:r>
              <a:rPr lang="en-US" altLang="zh-CN" dirty="0"/>
              <a:t>WXML </a:t>
            </a:r>
            <a:r>
              <a:rPr lang="zh-CN" altLang="en-US" dirty="0"/>
              <a:t>的组件样式，类似于网页开发中的 </a:t>
            </a:r>
            <a:r>
              <a:rPr lang="en-US" altLang="zh-CN" dirty="0"/>
              <a:t>CSS</a:t>
            </a:r>
            <a:r>
              <a:rPr lang="zh-CN" altLang="en-US" dirty="0"/>
              <a:t>。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WXSS </a:t>
            </a:r>
            <a:r>
              <a:rPr lang="zh-CN" altLang="en-US" dirty="0"/>
              <a:t>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WXSS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的区别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6"/>
            <a:ext cx="9845675" cy="4632073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新增了 </a:t>
            </a:r>
            <a:r>
              <a:rPr lang="en-US" altLang="zh-CN" dirty="0">
                <a:solidFill>
                  <a:srgbClr val="C00000"/>
                </a:solidFill>
              </a:rPr>
              <a:t>rpx </a:t>
            </a:r>
            <a:r>
              <a:rPr lang="zh-CN" altLang="en-US" dirty="0">
                <a:solidFill>
                  <a:srgbClr val="C00000"/>
                </a:solidFill>
              </a:rPr>
              <a:t>尺寸单位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中需要手动进行像素单位换算，例如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在底层支持新的尺寸单位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rpx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，在不同大小的屏幕上小程序会自动进行换算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提供了全局的样式和局部样式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项目根目录中的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app.wxss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会作用于所有小程序页面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局部页面的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.wxss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样式仅对当前页面生效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WXSS </a:t>
            </a:r>
            <a:r>
              <a:rPr lang="zh-CN" altLang="en-US" dirty="0">
                <a:solidFill>
                  <a:srgbClr val="C00000"/>
                </a:solidFill>
              </a:rPr>
              <a:t>仅支持部分 </a:t>
            </a:r>
            <a:r>
              <a:rPr lang="en-US" altLang="zh-CN" dirty="0">
                <a:solidFill>
                  <a:srgbClr val="C00000"/>
                </a:solidFill>
              </a:rPr>
              <a:t>CSS </a:t>
            </a:r>
            <a:r>
              <a:rPr lang="zh-CN" altLang="en-US" dirty="0">
                <a:solidFill>
                  <a:srgbClr val="C00000"/>
                </a:solidFill>
              </a:rPr>
              <a:t>选择器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#id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element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并集选择器、后代选择器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::after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::before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等伪类选择器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JS </a:t>
            </a:r>
            <a:r>
              <a:rPr lang="zh-CN" altLang="en-US" dirty="0">
                <a:solidFill>
                  <a:srgbClr val="C00000"/>
                </a:solidFill>
              </a:rPr>
              <a:t>逻辑交互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小程序中的 </a:t>
            </a:r>
            <a:r>
              <a:rPr lang="en-US" altLang="zh-CN" dirty="0"/>
              <a:t>.js 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6"/>
            <a:ext cx="9845675" cy="450931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一个项目仅仅提供界面展示是不够的，在小程序中，我们通过 </a:t>
            </a:r>
            <a:r>
              <a:rPr lang="en-US" altLang="zh-CN" dirty="0"/>
              <a:t>.js </a:t>
            </a:r>
            <a:r>
              <a:rPr lang="zh-CN" altLang="en-US" dirty="0"/>
              <a:t>文件来处理用户的操作。例如：响应用户的点击、获取用户的位置等等。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小程序代码的构成 </a:t>
            </a:r>
            <a:r>
              <a:rPr lang="en-US" altLang="zh-CN" dirty="0"/>
              <a:t>- JS </a:t>
            </a:r>
            <a:r>
              <a:rPr lang="zh-CN" altLang="en-US" dirty="0"/>
              <a:t>逻辑交互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小程序中 </a:t>
            </a:r>
            <a:r>
              <a:rPr lang="en-US" altLang="zh-CN" dirty="0"/>
              <a:t>.js </a:t>
            </a:r>
            <a:r>
              <a:rPr lang="zh-CN" altLang="en-US" dirty="0"/>
              <a:t>文件的分类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6"/>
            <a:ext cx="9845675" cy="450931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文件分为三大类，分别是：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app.js</a:t>
            </a:r>
            <a:endParaRPr lang="en-US" altLang="zh-CN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整个小程序项目的入口文件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，通过调用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App()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来启动整个小程序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页面的入口文件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，通过调用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Page()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来创建并运行页面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普通的 </a:t>
            </a:r>
            <a:r>
              <a:rPr lang="en-US" altLang="zh-CN" dirty="0"/>
              <a:t>.js 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普通的功能模块文件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，用来封装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公共的函数或属性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供页面使用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en-US" altLang="zh-CN" dirty="0"/>
          </a:p>
          <a:p>
            <a:r>
              <a:rPr lang="zh-CN" altLang="en-US" dirty="0"/>
              <a:t>第一个小程序</a:t>
            </a:r>
            <a:endParaRPr lang="en-US" altLang="zh-CN" dirty="0"/>
          </a:p>
          <a:p>
            <a:r>
              <a:rPr lang="zh-CN" altLang="en-US" dirty="0"/>
              <a:t>小程序代码的构成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小程序的宿主环境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协同工作和发布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宿主环境简介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什么是宿主环境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439862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宿主环境</a:t>
            </a:r>
            <a:r>
              <a:rPr lang="zh-CN" altLang="en-US" dirty="0"/>
              <a:t>（</a:t>
            </a:r>
            <a:r>
              <a:rPr lang="en-US" altLang="zh-CN" dirty="0"/>
              <a:t>host environment</a:t>
            </a:r>
            <a:r>
              <a:rPr lang="zh-CN" altLang="en-US" dirty="0"/>
              <a:t>）指的是</a:t>
            </a:r>
            <a:r>
              <a:rPr lang="zh-CN" altLang="en-US" dirty="0">
                <a:solidFill>
                  <a:srgbClr val="C00000"/>
                </a:solidFill>
              </a:rPr>
              <a:t>程序运行所</a:t>
            </a:r>
            <a:r>
              <a:rPr lang="zh-CN" altLang="en-US" b="1" dirty="0">
                <a:solidFill>
                  <a:srgbClr val="C00000"/>
                </a:solidFill>
              </a:rPr>
              <a:t>必须的依赖环境</a:t>
            </a:r>
            <a:r>
              <a:rPr lang="zh-CN" altLang="en-US" dirty="0"/>
              <a:t>。例如：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Android </a:t>
            </a:r>
            <a:r>
              <a:rPr lang="zh-CN" altLang="en-US" dirty="0">
                <a:solidFill>
                  <a:srgbClr val="C00000"/>
                </a:solidFill>
              </a:rPr>
              <a:t>系统</a:t>
            </a:r>
            <a:r>
              <a:rPr lang="zh-CN" altLang="en-US" dirty="0"/>
              <a:t>和 </a:t>
            </a:r>
            <a:r>
              <a:rPr lang="en-US" altLang="zh-CN" dirty="0">
                <a:solidFill>
                  <a:srgbClr val="C00000"/>
                </a:solidFill>
              </a:rPr>
              <a:t>iOS </a:t>
            </a:r>
            <a:r>
              <a:rPr lang="zh-CN" altLang="en-US" dirty="0">
                <a:solidFill>
                  <a:srgbClr val="C00000"/>
                </a:solidFill>
              </a:rPr>
              <a:t>系统</a:t>
            </a:r>
            <a:r>
              <a:rPr lang="zh-CN" altLang="en-US" dirty="0"/>
              <a:t>是两个不同的宿主环境。安卓版的微信 </a:t>
            </a:r>
            <a:r>
              <a:rPr lang="en-US" altLang="zh-CN" dirty="0"/>
              <a:t>App </a:t>
            </a:r>
            <a:r>
              <a:rPr lang="zh-CN" altLang="en-US" dirty="0"/>
              <a:t>是不能在 </a:t>
            </a:r>
            <a:r>
              <a:rPr lang="en-US" altLang="zh-CN" dirty="0"/>
              <a:t>iOS </a:t>
            </a:r>
            <a:r>
              <a:rPr lang="zh-CN" altLang="en-US" dirty="0"/>
              <a:t>环境下运行的，所以，</a:t>
            </a:r>
            <a:r>
              <a:rPr lang="en-US" altLang="zh-CN" dirty="0"/>
              <a:t>Android </a:t>
            </a:r>
            <a:r>
              <a:rPr lang="zh-CN" altLang="en-US" dirty="0"/>
              <a:t>是安卓软件的宿主环境，</a:t>
            </a:r>
            <a:r>
              <a:rPr lang="zh-CN" altLang="en-US" dirty="0">
                <a:solidFill>
                  <a:srgbClr val="C00000"/>
                </a:solidFill>
              </a:rPr>
              <a:t>脱离了宿主环境的软件是没有任何意义的</a:t>
            </a:r>
            <a:r>
              <a:rPr lang="zh-CN" altLang="en-US" dirty="0"/>
              <a:t>！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956" y="3739619"/>
            <a:ext cx="7841660" cy="2469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宿主环境简介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小程序的宿主环境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439862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手机微信</a:t>
            </a:r>
            <a:r>
              <a:rPr lang="zh-CN" altLang="en-US" dirty="0">
                <a:solidFill>
                  <a:srgbClr val="C00000"/>
                </a:solidFill>
              </a:rPr>
              <a:t>是小程序的宿主环境</a:t>
            </a:r>
            <a:r>
              <a:rPr lang="zh-CN" altLang="en-US" dirty="0"/>
              <a:t>，如图所示：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34" y="2540475"/>
            <a:ext cx="7841660" cy="2484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4834" y="5122416"/>
            <a:ext cx="8131946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小程序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借助宿主环境提供的能力</a:t>
            </a: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，可以完成许多普通网页无法完成的功能，例如：</a:t>
            </a:r>
            <a:endParaRPr lang="en-US" altLang="zh-CN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微信扫码、微信支付、微信登录、地理定位、</a:t>
            </a:r>
            <a:r>
              <a:rPr lang="en-US" altLang="zh-CN" sz="16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etc…</a:t>
            </a:r>
            <a:endParaRPr lang="zh-CN" altLang="en-US" sz="16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宿主环境简介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小程序宿主环境包含的内容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2316531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通信模型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运行机制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API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通信模型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通信的主体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2440818"/>
          </a:xfrm>
        </p:spPr>
        <p:txBody>
          <a:bodyPr/>
          <a:lstStyle/>
          <a:p>
            <a:r>
              <a:rPr lang="zh-CN" altLang="en-US" dirty="0"/>
              <a:t>小程序中通信的主体是</a:t>
            </a:r>
            <a:r>
              <a:rPr lang="zh-CN" altLang="en-US" dirty="0">
                <a:solidFill>
                  <a:srgbClr val="C00000"/>
                </a:solidFill>
              </a:rPr>
              <a:t>渲染层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，其中：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WXML </a:t>
            </a:r>
            <a:r>
              <a:rPr lang="zh-CN" altLang="en-US" dirty="0"/>
              <a:t>模板和 </a:t>
            </a:r>
            <a:r>
              <a:rPr lang="en-US" altLang="zh-CN" dirty="0"/>
              <a:t>WXSS </a:t>
            </a:r>
            <a:r>
              <a:rPr lang="zh-CN" altLang="en-US" dirty="0"/>
              <a:t>样式工作在渲染层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JS </a:t>
            </a:r>
            <a:r>
              <a:rPr lang="zh-CN" altLang="en-US" dirty="0"/>
              <a:t>脚本工作在逻辑层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956" y="3316181"/>
            <a:ext cx="6165114" cy="3368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通信模型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小程序的通信模型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38200" y="2106360"/>
            <a:ext cx="9965923" cy="2261454"/>
          </a:xfrm>
        </p:spPr>
        <p:txBody>
          <a:bodyPr/>
          <a:lstStyle/>
          <a:p>
            <a:r>
              <a:rPr lang="zh-CN" altLang="en-US" dirty="0"/>
              <a:t>小程序中的通信模型分为两部分：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渲染层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之间的通信</a:t>
            </a:r>
            <a:endParaRPr lang="en-US" altLang="zh-CN" dirty="0"/>
          </a:p>
          <a:p>
            <a:pPr marL="791845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由微信客户端进行转发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逻辑层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第三方服务器</a:t>
            </a:r>
            <a:r>
              <a:rPr lang="zh-CN" altLang="en-US" dirty="0"/>
              <a:t>之间的通信</a:t>
            </a:r>
            <a:endParaRPr lang="en-US" altLang="zh-CN" dirty="0"/>
          </a:p>
          <a:p>
            <a:pPr marL="791845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由微信客户端进行转发</a:t>
            </a:r>
            <a:endParaRPr lang="zh-CN" altLang="en-US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3767" y="2106360"/>
            <a:ext cx="6180356" cy="461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第一个小程序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小程序代码的构成</a:t>
            </a:r>
            <a:endParaRPr lang="en-US" altLang="zh-CN" dirty="0"/>
          </a:p>
          <a:p>
            <a:r>
              <a:rPr lang="zh-CN" altLang="en-US" dirty="0"/>
              <a:t>小程序的宿主环境</a:t>
            </a:r>
            <a:endParaRPr lang="en-US" altLang="zh-CN" dirty="0"/>
          </a:p>
          <a:p>
            <a:r>
              <a:rPr lang="zh-CN" altLang="en-US" dirty="0"/>
              <a:t>协同工作和发布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运行机制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小程序启动的过程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把小程序的代码包下载到本地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解析 </a:t>
            </a:r>
            <a:r>
              <a:rPr lang="en-US" altLang="zh-CN" dirty="0"/>
              <a:t>app.json </a:t>
            </a:r>
            <a:r>
              <a:rPr lang="zh-CN" altLang="en-US" dirty="0"/>
              <a:t>全局配置文件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 </a:t>
            </a:r>
            <a:r>
              <a:rPr lang="en-US" altLang="zh-CN" dirty="0"/>
              <a:t>app.js </a:t>
            </a:r>
            <a:r>
              <a:rPr lang="zh-CN" altLang="en-US" dirty="0"/>
              <a:t>小程序入口文件，</a:t>
            </a:r>
            <a:r>
              <a:rPr lang="zh-CN" altLang="en-US" dirty="0">
                <a:solidFill>
                  <a:srgbClr val="C00000"/>
                </a:solidFill>
              </a:rPr>
              <a:t>调用 </a:t>
            </a:r>
            <a:r>
              <a:rPr lang="en-US" altLang="zh-CN" dirty="0">
                <a:solidFill>
                  <a:srgbClr val="C00000"/>
                </a:solidFill>
              </a:rPr>
              <a:t>App() </a:t>
            </a:r>
            <a:r>
              <a:rPr lang="zh-CN" altLang="en-US" dirty="0">
                <a:solidFill>
                  <a:srgbClr val="C00000"/>
                </a:solidFill>
              </a:rPr>
              <a:t>创建小程序实例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渲染小程序首页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小程序启动完成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运行机制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页面渲染的过程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加载解析页面的 </a:t>
            </a:r>
            <a:r>
              <a:rPr lang="en-US" altLang="zh-CN" dirty="0"/>
              <a:t>.json </a:t>
            </a:r>
            <a:r>
              <a:rPr lang="zh-CN" altLang="en-US" dirty="0"/>
              <a:t>配置文件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加载页面的 </a:t>
            </a:r>
            <a:r>
              <a:rPr lang="en-US" altLang="zh-CN" dirty="0"/>
              <a:t>.wxml </a:t>
            </a:r>
            <a:r>
              <a:rPr lang="zh-CN" altLang="en-US" dirty="0"/>
              <a:t>模板和 </a:t>
            </a:r>
            <a:r>
              <a:rPr lang="en-US" altLang="zh-CN" dirty="0"/>
              <a:t>.wxss </a:t>
            </a:r>
            <a:r>
              <a:rPr lang="zh-CN" altLang="en-US" dirty="0"/>
              <a:t>样式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执行页面的 </a:t>
            </a:r>
            <a:r>
              <a:rPr lang="en-US" altLang="zh-CN" dirty="0"/>
              <a:t>.js </a:t>
            </a:r>
            <a:r>
              <a:rPr lang="zh-CN" altLang="en-US" dirty="0"/>
              <a:t>文件，</a:t>
            </a:r>
            <a:r>
              <a:rPr lang="zh-CN" altLang="en-US" dirty="0">
                <a:solidFill>
                  <a:srgbClr val="C00000"/>
                </a:solidFill>
              </a:rPr>
              <a:t>调用 </a:t>
            </a:r>
            <a:r>
              <a:rPr lang="en-US" altLang="zh-CN" dirty="0">
                <a:solidFill>
                  <a:srgbClr val="C00000"/>
                </a:solidFill>
              </a:rPr>
              <a:t>Page() </a:t>
            </a:r>
            <a:r>
              <a:rPr lang="zh-CN" altLang="en-US" dirty="0">
                <a:solidFill>
                  <a:srgbClr val="C00000"/>
                </a:solidFill>
              </a:rPr>
              <a:t>创建页面实例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页面渲染完成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组件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小程序中组件的分类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632071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小程序中的组件也是由宿主环境提供的</a:t>
            </a:r>
            <a:r>
              <a:rPr lang="zh-CN" altLang="en-US" dirty="0"/>
              <a:t>，开发者可以基于组件快速搭建出漂亮的页面结构。官方把小程序的组件分为了 </a:t>
            </a:r>
            <a:r>
              <a:rPr lang="en-US" altLang="zh-CN" dirty="0"/>
              <a:t>9 </a:t>
            </a:r>
            <a:r>
              <a:rPr lang="zh-CN" altLang="en-US" dirty="0"/>
              <a:t>大类，分别是：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视图容器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基础内容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表单组件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导航组件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媒体组件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map </a:t>
            </a:r>
            <a:r>
              <a:rPr lang="zh-CN" altLang="en-US" dirty="0"/>
              <a:t>地图组件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canvas </a:t>
            </a:r>
            <a:r>
              <a:rPr lang="zh-CN" altLang="en-US" dirty="0"/>
              <a:t>画布组件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开放能力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无障碍访问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C00000"/>
                </a:solidFill>
              </a:rPr>
              <a:t>常用的视图容器类组件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632071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view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普通视图区域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，是一个块级元素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常用来实现页面的布局效果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scroll-view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可滚动的视图区域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常用来实现滚动列表效果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swiper </a:t>
            </a:r>
            <a:r>
              <a:rPr lang="zh-CN" altLang="en-US" dirty="0">
                <a:solidFill>
                  <a:srgbClr val="C00000"/>
                </a:solidFill>
              </a:rPr>
              <a:t>和 </a:t>
            </a:r>
            <a:r>
              <a:rPr lang="en-US" altLang="zh-CN" dirty="0">
                <a:solidFill>
                  <a:srgbClr val="C00000"/>
                </a:solidFill>
              </a:rPr>
              <a:t>swiper-item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轮播图容器组件 和 轮播图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item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view </a:t>
            </a:r>
            <a:r>
              <a:rPr lang="zh-CN" altLang="en-US" dirty="0"/>
              <a:t>组件的基本使用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flex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横向布局效果：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222" y="2520013"/>
            <a:ext cx="7583983" cy="41823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scroll-view </a:t>
            </a:r>
            <a:r>
              <a:rPr lang="zh-CN" altLang="en-US" dirty="0"/>
              <a:t>组件的基本使用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实现如图的纵向滚动效果：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32" y="2512923"/>
            <a:ext cx="8378951" cy="42011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swiper </a:t>
            </a:r>
            <a:r>
              <a:rPr lang="zh-CN" altLang="en-US" dirty="0"/>
              <a:t>和 </a:t>
            </a:r>
            <a:r>
              <a:rPr lang="en-US" altLang="zh-CN" dirty="0"/>
              <a:t>swiper-item </a:t>
            </a:r>
            <a:r>
              <a:rPr lang="zh-CN" altLang="en-US" dirty="0"/>
              <a:t>组件的基本使用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实现如图的</a:t>
            </a:r>
            <a:r>
              <a:rPr lang="zh-CN" altLang="en-US" dirty="0"/>
              <a:t>轮播图效果：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788" y="2506328"/>
            <a:ext cx="9682115" cy="418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swiper </a:t>
            </a:r>
            <a:r>
              <a:rPr lang="zh-CN" altLang="en-US" dirty="0"/>
              <a:t>组件的常用属性</a:t>
            </a:r>
            <a:endParaRPr lang="zh-CN" altLang="en-US" dirty="0"/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945902" y="2096630"/>
          <a:ext cx="9269276" cy="35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319"/>
                <a:gridCol w="2317319"/>
                <a:gridCol w="2317319"/>
                <a:gridCol w="2317319"/>
              </a:tblGrid>
              <a:tr h="525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类型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默认值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indicator-dots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是否显示面板指示点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indicator-color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color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rgba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(0, 0, 0, .3)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指示点颜色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indicator-active-color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color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#000000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当前选中的指示点颜色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2584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autoplay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是否自动切换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7542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interval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number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5000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自动切换时间间隔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7542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circular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是否采用衔接滑动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>
                <a:solidFill>
                  <a:srgbClr val="C00000"/>
                </a:solidFill>
              </a:rPr>
              <a:t>常用的基础内容组件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632071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text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span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标签，是一个行内元素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rich-text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富文本组件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支持把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字符串渲染为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 text </a:t>
            </a:r>
            <a:r>
              <a:rPr lang="zh-CN" altLang="en-US" dirty="0"/>
              <a:t>组件的基本使用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selectable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属性，实现长按选中文本内容的效果：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31" y="2506329"/>
            <a:ext cx="6525089" cy="42105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注册小程序开发帐号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点击注册按钮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3372975"/>
          </a:xfrm>
        </p:spPr>
        <p:txBody>
          <a:bodyPr/>
          <a:lstStyle/>
          <a:p>
            <a:r>
              <a:rPr lang="zh-CN" altLang="en-US" dirty="0"/>
              <a:t>使用浏览器打开 </a:t>
            </a:r>
            <a:r>
              <a:rPr lang="en-US" altLang="zh-CN" dirty="0">
                <a:solidFill>
                  <a:srgbClr val="C00000"/>
                </a:solidFill>
                <a:hlinkClick r:id="rId1"/>
              </a:rPr>
              <a:t>https://mp.weixin.qq.com/</a:t>
            </a:r>
            <a:r>
              <a:rPr lang="en-US" altLang="zh-CN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网址，点击右上角的“</a:t>
            </a:r>
            <a:r>
              <a:rPr lang="zh-CN" altLang="en-US" b="1" dirty="0">
                <a:solidFill>
                  <a:srgbClr val="C00000"/>
                </a:solidFill>
              </a:rPr>
              <a:t>立即注册</a:t>
            </a:r>
            <a:r>
              <a:rPr lang="zh-CN" altLang="en-US" dirty="0"/>
              <a:t>”即可进入到小程序开发账号的注册流程，主要流程截图如下：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73" y="2964153"/>
            <a:ext cx="7587516" cy="3745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9. rich-text </a:t>
            </a:r>
            <a:r>
              <a:rPr lang="zh-CN" altLang="en-US" dirty="0"/>
              <a:t>组件的基本使用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rich-text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nodes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属性节点，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字符串渲染为对应的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UI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17" y="2531204"/>
            <a:ext cx="7286661" cy="41615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lang="zh-CN" altLang="en-US" dirty="0"/>
              <a:t>其它常用组件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632072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button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功能比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button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按钮丰富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open-type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属性可以调用微信提供的各种功能（客服、转发、获取用户授权、获取用户信息等）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C00000"/>
                </a:solidFill>
              </a:rPr>
              <a:t>image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image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组件默认宽度约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300px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、高度约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240px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navigator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（后面课程会专门讲解）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页面导航组件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链接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11. button </a:t>
            </a:r>
            <a:r>
              <a:rPr lang="zh-CN" altLang="en-US" dirty="0"/>
              <a:t>按钮的基本使用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66" y="1885603"/>
            <a:ext cx="8975355" cy="4825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12. image </a:t>
            </a:r>
            <a:r>
              <a:rPr lang="zh-CN" altLang="en-US" dirty="0"/>
              <a:t>组件的基本使用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544" y="1956625"/>
            <a:ext cx="9628650" cy="4746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13. image </a:t>
            </a:r>
            <a:r>
              <a:rPr lang="zh-CN" altLang="en-US" dirty="0"/>
              <a:t>组件的 </a:t>
            </a:r>
            <a:r>
              <a:rPr lang="en-US" altLang="zh-CN" dirty="0"/>
              <a:t>mode </a:t>
            </a:r>
            <a:r>
              <a:rPr lang="zh-CN" altLang="en-US" dirty="0"/>
              <a:t>属性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en-US" altLang="zh-CN" dirty="0"/>
              <a:t>image </a:t>
            </a:r>
            <a:r>
              <a:rPr lang="zh-CN" altLang="en-US" dirty="0"/>
              <a:t>组件的 </a:t>
            </a:r>
            <a:r>
              <a:rPr lang="en-US" altLang="zh-CN" dirty="0">
                <a:solidFill>
                  <a:srgbClr val="C00000"/>
                </a:solidFill>
              </a:rPr>
              <a:t>mode</a:t>
            </a:r>
            <a:r>
              <a:rPr lang="en-US" altLang="zh-CN" dirty="0"/>
              <a:t> </a:t>
            </a:r>
            <a:r>
              <a:rPr lang="zh-CN" altLang="en-US" dirty="0"/>
              <a:t>属性用来指定图片的</a:t>
            </a:r>
            <a:r>
              <a:rPr lang="zh-CN" altLang="en-US" dirty="0">
                <a:solidFill>
                  <a:srgbClr val="C00000"/>
                </a:solidFill>
              </a:rPr>
              <a:t>裁剪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缩放</a:t>
            </a:r>
            <a:r>
              <a:rPr lang="zh-CN" altLang="en-US" dirty="0"/>
              <a:t>模式，常用的 </a:t>
            </a:r>
            <a:r>
              <a:rPr lang="en-US" altLang="zh-CN" dirty="0"/>
              <a:t>mode </a:t>
            </a:r>
            <a:r>
              <a:rPr lang="zh-CN" altLang="en-US" dirty="0"/>
              <a:t>属性值如下：</a:t>
            </a:r>
            <a:endParaRPr lang="zh-CN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940047" y="2567852"/>
          <a:ext cx="9845675" cy="3126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482"/>
                <a:gridCol w="8668193"/>
              </a:tblGrid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mode 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scaleToFill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（默认值）缩放模式，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不保持纵横比缩放图片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，使图片的宽高完全拉伸至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填满 </a:t>
                      </a:r>
                      <a:r>
                        <a:rPr lang="en-US" altLang="zh-CN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image 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47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aspectFit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保持纵横比缩放图片，使图片的长边能完全显示出来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。也就是说，可以完整地将图片显示出来。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971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aspectFill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保持纵横比缩放图片，只保证图片的短边能完全显示出来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。也就是说，图片通常只在水平或垂直方向是完整的，另一个方向将会发生截取。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widthFix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宽度不变，高度自动变化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，保持原图宽高比不变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15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 dirty="0" err="1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heightFix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缩放模式，</a:t>
                      </a:r>
                      <a:r>
                        <a:rPr lang="zh-CN" altLang="en-US" sz="1400" b="0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高度不变，宽度自动变化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，保持原图宽高比不变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C00000"/>
                </a:solidFill>
              </a:rPr>
              <a:t>API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 </a:t>
            </a:r>
            <a:r>
              <a:rPr lang="en-US" altLang="zh-CN" dirty="0"/>
              <a:t>API </a:t>
            </a:r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22457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小程序中的 </a:t>
            </a:r>
            <a:r>
              <a:rPr lang="en-US" altLang="zh-CN" dirty="0">
                <a:solidFill>
                  <a:srgbClr val="C00000"/>
                </a:solidFill>
              </a:rPr>
              <a:t>API </a:t>
            </a:r>
            <a:r>
              <a:rPr lang="zh-CN" altLang="en-US" dirty="0">
                <a:solidFill>
                  <a:srgbClr val="C00000"/>
                </a:solidFill>
              </a:rPr>
              <a:t>是由宿主环境提供的</a:t>
            </a:r>
            <a:r>
              <a:rPr lang="zh-CN" altLang="en-US" dirty="0"/>
              <a:t>，通过这些丰富的小程序 </a:t>
            </a:r>
            <a:r>
              <a:rPr lang="en-US" altLang="zh-CN" dirty="0"/>
              <a:t>API</a:t>
            </a:r>
            <a:r>
              <a:rPr lang="zh-CN" altLang="en-US" dirty="0"/>
              <a:t>，开发者可以方便的调用微信提供的能力，例如：获取用户信息、本地存储、支付功能等。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小程序的宿主环境 </a:t>
            </a:r>
            <a:r>
              <a:rPr lang="en-US" altLang="zh-CN" dirty="0"/>
              <a:t>- API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 </a:t>
            </a:r>
            <a:r>
              <a:rPr lang="en-US" altLang="zh-CN" dirty="0"/>
              <a:t>API </a:t>
            </a:r>
            <a:r>
              <a:rPr lang="zh-CN" altLang="en-US" dirty="0"/>
              <a:t>的 </a:t>
            </a:r>
            <a:r>
              <a:rPr lang="en-US" altLang="zh-CN" dirty="0"/>
              <a:t>3 </a:t>
            </a:r>
            <a:r>
              <a:rPr lang="zh-CN" altLang="en-US" dirty="0"/>
              <a:t>大分类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551850" cy="4632071"/>
          </a:xfrm>
        </p:spPr>
        <p:txBody>
          <a:bodyPr/>
          <a:lstStyle/>
          <a:p>
            <a:r>
              <a:rPr lang="zh-CN" altLang="en-US" dirty="0"/>
              <a:t>小程序官方把 </a:t>
            </a:r>
            <a:r>
              <a:rPr lang="en-US" altLang="zh-CN" dirty="0"/>
              <a:t>API </a:t>
            </a:r>
            <a:r>
              <a:rPr lang="zh-CN" altLang="en-US" dirty="0"/>
              <a:t>分为了如下 </a:t>
            </a:r>
            <a:r>
              <a:rPr lang="en-US" altLang="zh-CN" dirty="0"/>
              <a:t>3 </a:t>
            </a:r>
            <a:r>
              <a:rPr lang="zh-CN" altLang="en-US" dirty="0"/>
              <a:t>大类：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事件监听 </a:t>
            </a:r>
            <a:r>
              <a:rPr lang="en-US" altLang="zh-CN" dirty="0">
                <a:solidFill>
                  <a:srgbClr val="C00000"/>
                </a:solidFill>
              </a:rPr>
              <a:t>API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特点：以 </a:t>
            </a:r>
            <a:r>
              <a:rPr lang="en-US" altLang="zh-CN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开头，用来</a:t>
            </a:r>
            <a:r>
              <a:rPr lang="zh-CN" altLang="en-US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监听某些事件的触发</a:t>
            </a:r>
            <a:endParaRPr lang="en-US" altLang="zh-CN" sz="1600" b="0" dirty="0">
              <a:solidFill>
                <a:srgbClr val="0099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举例：</a:t>
            </a:r>
            <a:r>
              <a:rPr lang="en-US" altLang="zh-CN" sz="1600" b="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wx.</a:t>
            </a:r>
            <a:r>
              <a:rPr lang="en-US" altLang="zh-CN" sz="1600" b="0" dirty="0" err="1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onWindowResize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(function callback)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监听窗口尺寸变化的事件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同步 </a:t>
            </a:r>
            <a:r>
              <a:rPr lang="en-US" altLang="zh-CN" dirty="0">
                <a:solidFill>
                  <a:srgbClr val="C00000"/>
                </a:solidFill>
              </a:rPr>
              <a:t>API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：以 </a:t>
            </a:r>
            <a:r>
              <a:rPr lang="en-US" altLang="zh-CN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Sync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结尾的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都是同步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：同步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的执行结果，可以通过函数返回值直接获取，如果执行出错会抛出异常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举例：</a:t>
            </a:r>
            <a:r>
              <a:rPr lang="en-US" altLang="zh-CN" sz="1600" b="0" dirty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wx.</a:t>
            </a:r>
            <a:r>
              <a:rPr lang="en-US" altLang="zh-CN" sz="1600" b="0" dirty="0" err="1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setStorageSync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('key', 'value')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向本地存储中写入内容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异步 </a:t>
            </a:r>
            <a:r>
              <a:rPr lang="en-US" altLang="zh-CN" dirty="0">
                <a:solidFill>
                  <a:srgbClr val="C00000"/>
                </a:solidFill>
              </a:rPr>
              <a:t>API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特点：类似于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jQuery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 </a:t>
            </a:r>
            <a:r>
              <a:rPr lang="en-US" altLang="zh-CN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$.ajax(options)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函数，需要通过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fail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complete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接收调用的结果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举例：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wx.</a:t>
            </a:r>
            <a:r>
              <a:rPr lang="en-US" altLang="zh-CN" sz="1600" b="0" dirty="0">
                <a:solidFill>
                  <a:srgbClr val="0099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request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发起网络数据请求，通过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回调函数接收数据</a:t>
            </a:r>
            <a:endParaRPr lang="zh-CN" altLang="en-US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小程序简介</a:t>
            </a:r>
            <a:endParaRPr lang="en-US" altLang="zh-CN" dirty="0"/>
          </a:p>
          <a:p>
            <a:r>
              <a:rPr lang="zh-CN" altLang="en-US" dirty="0"/>
              <a:t>第一个小程序</a:t>
            </a:r>
            <a:endParaRPr lang="en-US" altLang="zh-CN" dirty="0"/>
          </a:p>
          <a:p>
            <a:r>
              <a:rPr lang="zh-CN" altLang="en-US" dirty="0"/>
              <a:t>小程序代码的构成</a:t>
            </a:r>
            <a:endParaRPr lang="en-US" altLang="zh-CN" dirty="0"/>
          </a:p>
          <a:p>
            <a:r>
              <a:rPr lang="zh-CN" altLang="en-US" dirty="0"/>
              <a:t>小程序的宿主环境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协同工作和发布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协同工作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了解</a:t>
            </a:r>
            <a:r>
              <a:rPr lang="zh-CN" altLang="en-US" dirty="0">
                <a:solidFill>
                  <a:srgbClr val="C00000"/>
                </a:solidFill>
              </a:rPr>
              <a:t>权限管理需求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2236632"/>
          </a:xfrm>
        </p:spPr>
        <p:txBody>
          <a:bodyPr/>
          <a:lstStyle/>
          <a:p>
            <a:r>
              <a:rPr lang="zh-CN" altLang="en-US" dirty="0"/>
              <a:t>在中大型的公司里，人员的分工非常仔细：同一个小程序项目，一般会有不同岗位、不同角色的员工同时参与设计与开发。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此时出于管理需要，我们</a:t>
            </a:r>
            <a:r>
              <a:rPr lang="zh-CN" altLang="en-US" b="1" dirty="0">
                <a:solidFill>
                  <a:srgbClr val="C00000"/>
                </a:solidFill>
              </a:rPr>
              <a:t>迫切需要对</a:t>
            </a:r>
            <a:r>
              <a:rPr lang="zh-CN" altLang="en-US" dirty="0"/>
              <a:t>不同岗位、不同角色的</a:t>
            </a:r>
            <a:r>
              <a:rPr lang="zh-CN" altLang="en-US" b="1" dirty="0">
                <a:solidFill>
                  <a:srgbClr val="C00000"/>
                </a:solidFill>
              </a:rPr>
              <a:t>员工的权限进行边界的划分</a:t>
            </a:r>
            <a:r>
              <a:rPr lang="zh-CN" altLang="en-US" dirty="0"/>
              <a:t>，使他们能够高效的进行协同工作。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协同工作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了解项目成员的组织结构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1383" y="2774538"/>
            <a:ext cx="6949234" cy="307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选择注册账号的类型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78" y="1908277"/>
            <a:ext cx="9546454" cy="471293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协同工作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小程序的开发流程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764" y="2787882"/>
            <a:ext cx="9922100" cy="2613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小程序成员管理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成员管理的两个方面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998127" y="1989138"/>
            <a:ext cx="6383045" cy="4632071"/>
          </a:xfrm>
        </p:spPr>
        <p:txBody>
          <a:bodyPr/>
          <a:lstStyle/>
          <a:p>
            <a:r>
              <a:rPr lang="zh-CN" altLang="en-US" dirty="0"/>
              <a:t>小程序成员管理体现在</a:t>
            </a:r>
            <a:r>
              <a:rPr lang="zh-CN" altLang="en-US" dirty="0">
                <a:solidFill>
                  <a:srgbClr val="C00000"/>
                </a:solidFill>
              </a:rPr>
              <a:t>管理员</a:t>
            </a:r>
            <a:r>
              <a:rPr lang="zh-CN" altLang="en-US" dirty="0"/>
              <a:t>对小程序</a:t>
            </a:r>
            <a:r>
              <a:rPr lang="zh-CN" altLang="en-US" dirty="0">
                <a:solidFill>
                  <a:srgbClr val="C00000"/>
                </a:solidFill>
              </a:rPr>
              <a:t>项目成员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C00000"/>
                </a:solidFill>
              </a:rPr>
              <a:t>体验成员</a:t>
            </a:r>
            <a:r>
              <a:rPr lang="zh-CN" altLang="en-US" dirty="0"/>
              <a:t>的管理：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项目成员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表示参与小程序开发、运营的成员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可登录小程序管理后台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管理员可以添加、删除项目成员，并设置项目成员的角色</a:t>
            </a:r>
            <a:endParaRPr lang="zh-CN" altLang="en-US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体验成员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表示参与小程序内测体验的成员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可使用体验版小程序，但不属于项目成员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管理员及项目成员均可添加、删除体验成员</a:t>
            </a:r>
            <a:endParaRPr lang="zh-CN" altLang="en-US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0" y="2561403"/>
            <a:ext cx="4128739" cy="3471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小程序成员管理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不同项目成员对应的权限</a:t>
            </a:r>
            <a:endParaRPr lang="en-US" altLang="zh-CN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948923" y="2106208"/>
          <a:ext cx="4990238" cy="4079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293"/>
                <a:gridCol w="1127464"/>
                <a:gridCol w="1287262"/>
                <a:gridCol w="1145219"/>
              </a:tblGrid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权限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运营者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数据分析者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开发者权限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体验者权限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登录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数据分析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微信支付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推广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187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开发管理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187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开发设置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5"/>
          <p:cNvGraphicFramePr>
            <a:graphicFrameLocks noGrp="1"/>
          </p:cNvGraphicFramePr>
          <p:nvPr/>
        </p:nvGraphicFramePr>
        <p:xfrm>
          <a:off x="6252839" y="2099532"/>
          <a:ext cx="4990238" cy="283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88"/>
                <a:gridCol w="1162975"/>
                <a:gridCol w="1162975"/>
                <a:gridCol w="1095900"/>
              </a:tblGrid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权限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运营者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数据分析者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暂停服务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解除关联公众号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腾讯云管理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小程序插件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463203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sz="1400" dirty="0">
                          <a:solidFill>
                            <a:srgbClr val="353535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游戏运营管理</a:t>
                      </a:r>
                      <a:endParaRPr lang="zh-CN" altLang="en-US" sz="1400" dirty="0">
                        <a:solidFill>
                          <a:srgbClr val="353535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R="152400" marT="152400" marB="152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√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小程序成员管理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C00000"/>
                </a:solidFill>
              </a:rPr>
              <a:t>开发者</a:t>
            </a:r>
            <a:r>
              <a:rPr lang="zh-CN" altLang="en-US" dirty="0"/>
              <a:t>的权限说明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632071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开发者权限</a:t>
            </a:r>
            <a:r>
              <a:rPr lang="zh-CN" altLang="en-US" dirty="0"/>
              <a:t>：可使用小程序开发者工具及对小程序的功能进行代码开发</a:t>
            </a:r>
            <a:endParaRPr lang="zh-CN" altLang="en-US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体验者权限</a:t>
            </a:r>
            <a:r>
              <a:rPr lang="zh-CN" altLang="en-US" dirty="0"/>
              <a:t>：可使用体验版小程序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登录权限</a:t>
            </a:r>
            <a:r>
              <a:rPr lang="zh-CN" altLang="en-US" dirty="0"/>
              <a:t>：可登录小程序管理后台，无需管理员确认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开发设置</a:t>
            </a:r>
            <a:r>
              <a:rPr lang="zh-CN" altLang="en-US" dirty="0"/>
              <a:t>：设置小程序服务器域名、消息推送及扫描普通链接二维码打开小程序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 腾讯云管理：云开发相关设置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小程序成员管理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添加</a:t>
            </a:r>
            <a:r>
              <a:rPr lang="zh-CN" altLang="en-US" dirty="0">
                <a:solidFill>
                  <a:srgbClr val="C00000"/>
                </a:solidFill>
              </a:rPr>
              <a:t>项目成员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体验成员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788" y="2106360"/>
            <a:ext cx="9845675" cy="44921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小程序的版本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软件开发过程中的不同版本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3346341"/>
          </a:xfrm>
        </p:spPr>
        <p:txBody>
          <a:bodyPr/>
          <a:lstStyle/>
          <a:p>
            <a:r>
              <a:rPr lang="zh-CN" altLang="en-US" dirty="0"/>
              <a:t>在软件开发过程中，根据时间节点的不同，会产出不同的软件版本，例如：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开发者编写代码的同时，对项目代码进行自测（</a:t>
            </a:r>
            <a:r>
              <a:rPr lang="zh-CN" altLang="en-US" dirty="0">
                <a:solidFill>
                  <a:srgbClr val="C00000"/>
                </a:solidFill>
              </a:rPr>
              <a:t>开发版本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直到程序达到一个稳定可体验的状态时，开发者把体验版本给到产品经理和测试人员进行</a:t>
            </a:r>
            <a:r>
              <a:rPr lang="zh-CN" altLang="en-US" dirty="0">
                <a:solidFill>
                  <a:srgbClr val="C00000"/>
                </a:solidFill>
              </a:rPr>
              <a:t>体验测试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最后修复完程序的 </a:t>
            </a:r>
            <a:r>
              <a:rPr lang="en-US" altLang="zh-CN" dirty="0"/>
              <a:t>Bug </a:t>
            </a:r>
            <a:r>
              <a:rPr lang="zh-CN" altLang="en-US" dirty="0"/>
              <a:t>后，</a:t>
            </a:r>
            <a:r>
              <a:rPr lang="zh-CN" altLang="en-US" dirty="0">
                <a:solidFill>
                  <a:srgbClr val="C00000"/>
                </a:solidFill>
              </a:rPr>
              <a:t>发布正式版</a:t>
            </a:r>
            <a:r>
              <a:rPr lang="zh-CN" altLang="en-US" dirty="0"/>
              <a:t>供外部用户使用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小程序的版本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小程序的版本</a:t>
            </a:r>
            <a:endParaRPr lang="en-US" altLang="zh-CN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957802" y="2105737"/>
          <a:ext cx="9761585" cy="280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348"/>
                <a:gridCol w="8282237"/>
              </a:tblGrid>
              <a:tr h="548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版本阶段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771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开发版本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使用开发者工具，可将代码上传到开发版本中。 开发版本只保留每人最新的一份上传的代码。</a:t>
                      </a:r>
                      <a:b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点击提交审核，可将代码提交审核。开发版本可删除，不影响线上版本和审核中版本的代码。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48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体验版本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可以选择某个开发版本作为体验版，并且选取一份体验版。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797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审核中的版本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只能有一份代码处于审核中。有审核结果后可以发布到线上，也可直接重新提交审核，覆盖原审核版本。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  <a:tr h="5485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线上版本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线上所有用户使用的代码版本，该版本代码在新版本代码发布后被覆盖更新。</a:t>
                      </a:r>
                      <a:endParaRPr lang="zh-CN" altLang="en-US" sz="14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发布上线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小程序发布上线的整体步骤</a:t>
            </a:r>
            <a:endParaRPr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一个小程序的发布上线，一般要经过</a:t>
            </a:r>
            <a:r>
              <a:rPr lang="zh-CN" altLang="en-US" dirty="0">
                <a:solidFill>
                  <a:srgbClr val="C00000"/>
                </a:solidFill>
              </a:rPr>
              <a:t>上传代码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提交审核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发布</a:t>
            </a:r>
            <a:r>
              <a:rPr lang="zh-CN" altLang="en-US" dirty="0"/>
              <a:t>这三个步骤。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发布上线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上传代码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1029270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点击开发者工具顶部工具栏中的“</a:t>
            </a:r>
            <a:r>
              <a:rPr lang="zh-CN" altLang="en-US" dirty="0">
                <a:solidFill>
                  <a:srgbClr val="C00000"/>
                </a:solidFill>
              </a:rPr>
              <a:t>上传</a:t>
            </a:r>
            <a:r>
              <a:rPr lang="zh-CN" altLang="en-US" dirty="0"/>
              <a:t>” 按钮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填写</a:t>
            </a:r>
            <a:r>
              <a:rPr lang="zh-CN" altLang="en-US" dirty="0">
                <a:solidFill>
                  <a:srgbClr val="C00000"/>
                </a:solidFill>
              </a:rPr>
              <a:t>版本号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C00000"/>
                </a:solidFill>
              </a:rPr>
              <a:t>项目备注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246" y="3018410"/>
            <a:ext cx="8447513" cy="36936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发布上线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在后台查看上传之后的版本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登录小程序管理后台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管理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版本管理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开发版本</a:t>
            </a:r>
            <a:r>
              <a:rPr lang="zh-CN" altLang="en-US" dirty="0"/>
              <a:t>，即可查看刚才提交上传的版本了：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11" y="2559597"/>
            <a:ext cx="9126244" cy="41361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填写账号信息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424" y="1836999"/>
            <a:ext cx="8583351" cy="48789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发布上线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提交审核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199" y="1989138"/>
            <a:ext cx="9845675" cy="15885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为什么需要提交审核：为了保证小程序的质量，以及符合相关的规范，小程序的发布是需要经过腾讯官方审核的。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提交审核的方式：在开发版本的列表中，点击“</a:t>
            </a:r>
            <a:r>
              <a:rPr lang="zh-CN" altLang="en-US" dirty="0">
                <a:solidFill>
                  <a:srgbClr val="C00000"/>
                </a:solidFill>
              </a:rPr>
              <a:t>提交审核</a:t>
            </a:r>
            <a:r>
              <a:rPr lang="zh-CN" altLang="en-US" dirty="0"/>
              <a:t>”按钮之后，按照页面提示填写相关的信息，就能把小程序提交到腾讯官方进行审核。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646" y="3733092"/>
            <a:ext cx="9624904" cy="1796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发布上线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发布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922738"/>
          </a:xfrm>
        </p:spPr>
        <p:txBody>
          <a:bodyPr/>
          <a:lstStyle/>
          <a:p>
            <a:r>
              <a:rPr lang="zh-CN" altLang="en-US" dirty="0"/>
              <a:t>审核通过之后，管理员的微信中会收到小程序通过审核的通知，此时在审核版本的列表中，点击“</a:t>
            </a:r>
            <a:r>
              <a:rPr lang="zh-CN" altLang="en-US" dirty="0">
                <a:solidFill>
                  <a:srgbClr val="C00000"/>
                </a:solidFill>
              </a:rPr>
              <a:t>发布</a:t>
            </a:r>
            <a:r>
              <a:rPr lang="zh-CN" altLang="en-US" dirty="0"/>
              <a:t>”按钮之后，即可把“</a:t>
            </a:r>
            <a:r>
              <a:rPr lang="zh-CN" altLang="en-US" dirty="0">
                <a:solidFill>
                  <a:srgbClr val="C00000"/>
                </a:solidFill>
              </a:rPr>
              <a:t>审核通过</a:t>
            </a:r>
            <a:r>
              <a:rPr lang="zh-CN" altLang="en-US" dirty="0"/>
              <a:t>”的版本发布为“</a:t>
            </a:r>
            <a:r>
              <a:rPr lang="zh-CN" altLang="en-US" dirty="0">
                <a:solidFill>
                  <a:srgbClr val="C00000"/>
                </a:solidFill>
              </a:rPr>
              <a:t>线上版本</a:t>
            </a:r>
            <a:r>
              <a:rPr lang="zh-CN" altLang="en-US" dirty="0"/>
              <a:t>”，供所有小程序用户访问和使用。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175" y="2911877"/>
            <a:ext cx="9541107" cy="3006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/>
              <a:t>发布上线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基于小程序码进行推广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151573" y="1989138"/>
            <a:ext cx="7532302" cy="3399607"/>
          </a:xfrm>
        </p:spPr>
        <p:txBody>
          <a:bodyPr/>
          <a:lstStyle/>
          <a:p>
            <a:r>
              <a:rPr lang="zh-CN" altLang="en-US" dirty="0"/>
              <a:t>相对于普通二维码来说，小程序码的优势如下：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在样式上更具</a:t>
            </a:r>
            <a:r>
              <a:rPr lang="zh-CN" altLang="en-US" dirty="0">
                <a:solidFill>
                  <a:srgbClr val="C00000"/>
                </a:solidFill>
              </a:rPr>
              <a:t>辨识度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视觉冲击力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能够更加清晰地树立小程序的</a:t>
            </a:r>
            <a:r>
              <a:rPr lang="zh-CN" altLang="en-US" dirty="0">
                <a:solidFill>
                  <a:srgbClr val="C00000"/>
                </a:solidFill>
              </a:rPr>
              <a:t>品牌形象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可以帮助开发者</a:t>
            </a:r>
            <a:r>
              <a:rPr lang="zh-CN" altLang="en-US" dirty="0">
                <a:solidFill>
                  <a:srgbClr val="C00000"/>
                </a:solidFill>
              </a:rPr>
              <a:t>更好地推广小程序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获取小程序码的 </a:t>
            </a:r>
            <a:r>
              <a:rPr lang="en-US" altLang="zh-CN" dirty="0"/>
              <a:t>5 </a:t>
            </a:r>
            <a:r>
              <a:rPr lang="zh-CN" altLang="en-US" dirty="0"/>
              <a:t>个步骤：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登录小程序管理后台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基本设置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基本信息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>
                <a:solidFill>
                  <a:srgbClr val="C00000"/>
                </a:solidFill>
              </a:rPr>
              <a:t>小程序码及线下物料下载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102" y="1989138"/>
            <a:ext cx="2012774" cy="22321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02" y="4449894"/>
            <a:ext cx="2114662" cy="2055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协同工作和发布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C00000"/>
                </a:solidFill>
              </a:rPr>
              <a:t>运营数据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查看小程序运营数据的两种方式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在“小程序后台”查看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登录小程序管理后台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点击侧边栏的“统计”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点击相应的 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tab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可以看到相关的数据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C00000"/>
                </a:solidFill>
              </a:rPr>
              <a:t>使用“小程序数据助手”查看</a:t>
            </a:r>
            <a:endParaRPr lang="en-US" altLang="zh-CN" dirty="0">
              <a:solidFill>
                <a:srgbClr val="C00000"/>
              </a:solidFill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打开微信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搜索“小程序数据助手”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9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查看已发布的小程序相关的数据</a:t>
            </a:r>
            <a:endParaRPr lang="zh-CN" altLang="en-US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045559" y="1695634"/>
            <a:ext cx="5760538" cy="4925575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zh-CN" altLang="en-US" sz="1600" dirty="0"/>
              <a:t>能够知道如何创建小程序项目</a:t>
            </a:r>
            <a:endParaRPr lang="en-US" altLang="zh-CN" sz="1600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微信开发者工具的使用、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appID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的获取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能够清楚小程序项目的基本组成结构</a:t>
            </a:r>
            <a:endParaRPr lang="en-US" altLang="zh-CN" sz="1600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app.js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app.json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app.wxss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pages 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能够知道小程序页面由几部分组成</a:t>
            </a:r>
            <a:endParaRPr lang="en-US" altLang="zh-CN" sz="1600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wxml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wxss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json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能够知道小程序中常见的组件如何使用</a:t>
            </a:r>
            <a:endParaRPr lang="en-US" altLang="zh-CN" sz="1600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image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能够知道小程序如何进行协同开发和发布</a:t>
            </a:r>
            <a:endParaRPr lang="en-US" altLang="zh-CN" sz="1600" dirty="0"/>
          </a:p>
          <a:p>
            <a:pPr marL="72009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成员管理、发布小程序、查看运营数据</a:t>
            </a:r>
            <a:endParaRPr lang="en-US" altLang="zh-CN" sz="1600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第一个小程序 </a:t>
            </a:r>
            <a:r>
              <a:rPr lang="en-US" altLang="zh-CN" dirty="0"/>
              <a:t>- </a:t>
            </a:r>
            <a:r>
              <a:rPr lang="zh-CN" altLang="en-US" dirty="0"/>
              <a:t>注册小程序开发帐号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提示邮箱激活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11" y="1948187"/>
            <a:ext cx="9286042" cy="47726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COMMONDATA" val="eyJoZGlkIjoiYzE4M2U3Mjk2ODdkMDRjMTRjZWQ3YmRhNzJlNGM3MWMifQ==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8545</Words>
  <Application>WPS 演示</Application>
  <PresentationFormat>宽屏</PresentationFormat>
  <Paragraphs>808</Paragraphs>
  <Slides>85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85</vt:i4>
      </vt:variant>
    </vt:vector>
  </HeadingPairs>
  <TitlesOfParts>
    <vt:vector size="103" baseType="lpstr">
      <vt:lpstr>Arial</vt:lpstr>
      <vt:lpstr>宋体</vt:lpstr>
      <vt:lpstr>Wingdings</vt:lpstr>
      <vt:lpstr>Calibri</vt:lpstr>
      <vt:lpstr>黑体</vt:lpstr>
      <vt:lpstr>阿里巴巴普惠体</vt:lpstr>
      <vt:lpstr>Segoe UI</vt:lpstr>
      <vt:lpstr>微软雅黑</vt:lpstr>
      <vt:lpstr>Segoe UI Light</vt:lpstr>
      <vt:lpstr>微软雅黑 Light</vt:lpstr>
      <vt:lpstr>思源黑体 CN Normal</vt:lpstr>
      <vt:lpstr>Arial Unicode MS</vt:lpstr>
      <vt:lpstr>等线</vt:lpstr>
      <vt:lpstr>1_课程标题页</vt:lpstr>
      <vt:lpstr>2_目录设计方案</vt:lpstr>
      <vt:lpstr>3_目标设计方案</vt:lpstr>
      <vt:lpstr>4_正文设计方案</vt:lpstr>
      <vt:lpstr>5_结束页设计方案</vt:lpstr>
      <vt:lpstr>小程序 - 起步</vt:lpstr>
      <vt:lpstr>PowerPoint 演示文稿</vt:lpstr>
      <vt:lpstr>小程序简介</vt:lpstr>
      <vt:lpstr>小程序简介</vt:lpstr>
      <vt:lpstr>PowerPoint 演示文稿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注册小程序开发帐号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安装开发者工具</vt:lpstr>
      <vt:lpstr>第一个小程序 - 创建小程序项目</vt:lpstr>
      <vt:lpstr>第一个小程序 - 创建小程序项目</vt:lpstr>
      <vt:lpstr>第一个小程序 - 创建小程序项目</vt:lpstr>
      <vt:lpstr>第一个小程序 - 创建小程序项目</vt:lpstr>
      <vt:lpstr>第一个小程序 - 创建小程序项目</vt:lpstr>
      <vt:lpstr>第一个小程序 - 创建小程序项目</vt:lpstr>
      <vt:lpstr>PowerPoint 演示文稿</vt:lpstr>
      <vt:lpstr>小程序代码的构成 - 项目结构</vt:lpstr>
      <vt:lpstr>小程序代码的构成 - 项目结构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JSON 配置文件</vt:lpstr>
      <vt:lpstr>小程序代码的构成 - WXML 模板</vt:lpstr>
      <vt:lpstr>小程序代码的构成 - WXML 模板</vt:lpstr>
      <vt:lpstr>小程序代码的构成 - WXSS 样式</vt:lpstr>
      <vt:lpstr>小程序代码的构成 - WXSS 样式</vt:lpstr>
      <vt:lpstr>小程序代码的构成 - JS 逻辑交互</vt:lpstr>
      <vt:lpstr>小程序代码的构成 - JS 逻辑交互</vt:lpstr>
      <vt:lpstr>PowerPoint 演示文稿</vt:lpstr>
      <vt:lpstr>小程序的宿主环境 - 宿主环境简介</vt:lpstr>
      <vt:lpstr>小程序的宿主环境 - 宿主环境简介</vt:lpstr>
      <vt:lpstr>小程序的宿主环境 - 宿主环境简介</vt:lpstr>
      <vt:lpstr>小程序的宿主环境 - 通信模型</vt:lpstr>
      <vt:lpstr>小程序的宿主环境 - 通信模型</vt:lpstr>
      <vt:lpstr>小程序的宿主环境 - 运行机制</vt:lpstr>
      <vt:lpstr>小程序的宿主环境 - 运行机制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组件</vt:lpstr>
      <vt:lpstr>小程序的宿主环境 - API</vt:lpstr>
      <vt:lpstr>小程序的宿主环境 - API</vt:lpstr>
      <vt:lpstr>PowerPoint 演示文稿</vt:lpstr>
      <vt:lpstr>协同工作和发布 - 协同工作</vt:lpstr>
      <vt:lpstr>协同工作和发布 - 协同工作</vt:lpstr>
      <vt:lpstr>协同工作和发布 - 协同工作</vt:lpstr>
      <vt:lpstr>协同工作和发布 - 小程序成员管理</vt:lpstr>
      <vt:lpstr>协同工作和发布 - 小程序成员管理</vt:lpstr>
      <vt:lpstr>协同工作和发布 - 小程序成员管理</vt:lpstr>
      <vt:lpstr>协同工作和发布 - 小程序成员管理</vt:lpstr>
      <vt:lpstr>协同工作和发布 - 小程序的版本</vt:lpstr>
      <vt:lpstr>协同工作和发布 - 小程序的版本</vt:lpstr>
      <vt:lpstr>协同工作和发布 - 发布上线</vt:lpstr>
      <vt:lpstr>协同工作和发布 - 发布上线</vt:lpstr>
      <vt:lpstr>协同工作和发布 - 发布上线</vt:lpstr>
      <vt:lpstr>协同工作和发布 - 发布上线</vt:lpstr>
      <vt:lpstr>协同工作和发布 - 发布上线</vt:lpstr>
      <vt:lpstr>协同工作和发布 - 发布上线</vt:lpstr>
      <vt:lpstr>协同工作和发布 - 运营数据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鲸落</cp:lastModifiedBy>
  <cp:revision>1926</cp:revision>
  <dcterms:created xsi:type="dcterms:W3CDTF">2020-03-31T02:23:00Z</dcterms:created>
  <dcterms:modified xsi:type="dcterms:W3CDTF">2022-04-28T06:20:06Z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B2232732425645E6BF7ACEAEBD31330C</vt:lpwstr>
  </property>
  <property fmtid="{D5CDD505-2E9C-101B-9397-08002B2CF9AE}" pid="3" name="KSOProductBuildVer">
    <vt:lpwstr>2052-11.1.0.11636</vt:lpwstr>
  </property>
</Properties>
</file>